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sldIdLst>
    <p:sldId id="256" r:id="rId2"/>
    <p:sldId id="325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9" r:id="rId23"/>
    <p:sldId id="311" r:id="rId24"/>
    <p:sldId id="312" r:id="rId25"/>
    <p:sldId id="313" r:id="rId26"/>
    <p:sldId id="322" r:id="rId27"/>
    <p:sldId id="328" r:id="rId28"/>
    <p:sldId id="324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</p:sldIdLst>
  <p:sldSz cx="12192000" cy="6858000"/>
  <p:notesSz cx="6858000" cy="9144000"/>
  <p:embeddedFontLst>
    <p:embeddedFont>
      <p:font typeface="나눔고딕" panose="020D0604000000000000" pitchFamily="50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나눔고딕 ExtraBold" panose="020D0904000000000000" pitchFamily="50" charset="-127"/>
      <p:bold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2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0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5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8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1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7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4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6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4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A34EA-F128-49B8-AFE3-3666F1233D6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C4E69-335A-4415-AC98-26924ED87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58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82103/AppData/Roaming/PolarisOffice/ETemp/21536_10590248/fImage16967871263647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138237" y="292718"/>
            <a:ext cx="9916160" cy="23888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Studio를 활용한 </a:t>
            </a:r>
            <a:br>
              <a:rPr lang="ko-KR" sz="4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sz="47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sz="4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47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sz="4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sz="47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sz="4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3682" y="2847580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1600" b="1" dirty="0" smtClean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김대현</a:t>
            </a:r>
            <a:endParaRPr lang="ko-KR" altLang="en-US" sz="1600" b="1" dirty="0">
              <a:solidFill>
                <a:schemeClr val="bg1">
                  <a:lumMod val="85000"/>
                  <a:lumOff val="0"/>
                </a:schemeClr>
              </a:solidFill>
              <a:latin typeface="나눔고딕" panose="020D0604000000000000" charset="-127"/>
              <a:ea typeface="나눔고딕" panose="020D0604000000000000" charset="-127"/>
            </a:endParaRPr>
          </a:p>
          <a:p>
            <a:pPr marL="0" indent="0" defTabSz="508000">
              <a:buFontTx/>
              <a:buNone/>
            </a:pPr>
            <a:r>
              <a:rPr lang="ko-KR" altLang="en-US" sz="1400" dirty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Mobile. </a:t>
            </a:r>
            <a:r>
              <a:rPr lang="en-US" altLang="ko-KR" sz="1400" dirty="0" smtClean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010-4333-7763</a:t>
            </a:r>
            <a:r>
              <a:rPr lang="ko-KR" altLang="en-US" sz="1400" dirty="0" smtClean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/ E-mail. </a:t>
            </a:r>
            <a:r>
              <a:rPr lang="en-US" altLang="ko-KR" sz="1400" dirty="0" smtClean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smh903</a:t>
            </a:r>
            <a:r>
              <a:rPr lang="ko-KR" altLang="en-US" sz="1400" dirty="0" smtClean="0">
                <a:solidFill>
                  <a:schemeClr val="bg1">
                    <a:lumMod val="85000"/>
                    <a:lumOff val="0"/>
                  </a:schemeClr>
                </a:solidFill>
                <a:latin typeface="나눔고딕" panose="020D0604000000000000" charset="-127"/>
                <a:ea typeface="나눔고딕" panose="020D0604000000000000" charset="-127"/>
              </a:rPr>
              <a:t>@naver.com</a:t>
            </a:r>
            <a:endParaRPr lang="ko-KR" altLang="en-US" sz="1400" dirty="0">
              <a:solidFill>
                <a:schemeClr val="bg1">
                  <a:lumMod val="85000"/>
                  <a:lumOff val="0"/>
                </a:schemeClr>
              </a:solidFill>
              <a:latin typeface="나눔고딕" panose="020D0604000000000000" charset="-127"/>
              <a:ea typeface="나눔고딕" panose="020D0604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4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340233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2.1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One-way 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5" y="1127760"/>
            <a:ext cx="348297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등분산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검정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(Bartlett Test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/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Levene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Test)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5" y="3516957"/>
            <a:ext cx="3482975" cy="2571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4459605" y="1122044"/>
            <a:ext cx="3290570" cy="29273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사후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검정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(Duncan Test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8159115" y="1122044"/>
            <a:ext cx="3462020" cy="29273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사후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검정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Scheffe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Test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8667750" y="5281295"/>
            <a:ext cx="2444750" cy="937260"/>
          </a:xfrm>
          <a:prstGeom prst="roundRect">
            <a:avLst/>
          </a:prstGeom>
          <a:solidFill>
            <a:srgbClr val="92D050">
              <a:alpha val="23000"/>
            </a:srgbClr>
          </a:solidFill>
          <a:ln w="28575" cap="flat" cmpd="sng">
            <a:solidFill>
              <a:schemeClr val="bg1"/>
            </a:solidFill>
            <a:prstDash val="sys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2)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그룹별 표본수가 다를 때</a:t>
            </a:r>
          </a:p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Scheffe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Test)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71450" indent="-171450" algn="ctr" defTabSz="508000">
              <a:buFont typeface="Symbol"/>
              <a:buChar char="Þ"/>
            </a:pPr>
            <a:r>
              <a:rPr lang="ko-KR" altLang="en-US" sz="1100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학부별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만족도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차이를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보여주며</a:t>
            </a:r>
            <a:endParaRPr lang="en-US" altLang="ko-KR" sz="110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algn="ctr" defTabSz="508000"/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표본 수는 학부마다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다르므로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채택함</a:t>
            </a: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4882515" y="5266055"/>
            <a:ext cx="2444750" cy="93726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28600" indent="-228600" algn="ctr" defTabSz="508000">
              <a:buClr>
                <a:srgbClr val="FF0000"/>
              </a:buClr>
              <a:buFont typeface="+mj-lt"/>
              <a:buAutoNum type="arabicParenR"/>
            </a:pP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그룹별 표본수가 같을 때</a:t>
            </a:r>
          </a:p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(Duncan Test)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171450" indent="-171450" algn="ctr" defTabSz="508000">
              <a:buFont typeface="Symbol"/>
              <a:buChar char="Þ"/>
            </a:pP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주어진 자료에서 표본의 수는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학부마다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다르므로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채택하지 않음</a:t>
            </a: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688340" y="5235575"/>
            <a:ext cx="1363191" cy="93726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값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&gt; 0.05</a:t>
            </a:r>
            <a:endParaRPr lang="ko-KR" altLang="en-US" sz="1100" b="1" dirty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171450" indent="-171450" algn="ctr" defTabSz="508000">
              <a:buFont typeface="Symbol"/>
              <a:buChar char="Þ"/>
            </a:pPr>
            <a:r>
              <a:rPr lang="en-US" altLang="ko-KR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4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그룹간의 분산이 같다</a:t>
            </a:r>
          </a:p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귀무가설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채택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rgbClr val="FF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2390140" y="5235575"/>
            <a:ext cx="1565124" cy="93726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ANOVA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분석결과</a:t>
            </a:r>
            <a:endParaRPr lang="en-US" altLang="ko-KR" sz="110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그룹간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차이가 있다고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판정되었으므로</a:t>
            </a:r>
            <a:endParaRPr lang="en-US" altLang="ko-KR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사후검정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필요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7" y="1578662"/>
            <a:ext cx="3482975" cy="1806575"/>
          </a:xfrm>
          <a:prstGeom prst="rect">
            <a:avLst/>
          </a:prstGeom>
        </p:spPr>
      </p:pic>
      <p:sp>
        <p:nvSpPr>
          <p:cNvPr id="29" name="도형 51"/>
          <p:cNvSpPr>
            <a:spLocks/>
          </p:cNvSpPr>
          <p:nvPr/>
        </p:nvSpPr>
        <p:spPr>
          <a:xfrm>
            <a:off x="2854102" y="2250458"/>
            <a:ext cx="1026160" cy="143716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0" name="도형 52"/>
          <p:cNvSpPr>
            <a:spLocks/>
          </p:cNvSpPr>
          <p:nvPr/>
        </p:nvSpPr>
        <p:spPr>
          <a:xfrm>
            <a:off x="1613381" y="2929908"/>
            <a:ext cx="438150" cy="30226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6" y="3886312"/>
            <a:ext cx="3500652" cy="1222375"/>
          </a:xfrm>
          <a:prstGeom prst="rect">
            <a:avLst/>
          </a:prstGeom>
        </p:spPr>
      </p:pic>
      <p:sp>
        <p:nvSpPr>
          <p:cNvPr id="33" name="도형 57"/>
          <p:cNvSpPr>
            <a:spLocks/>
          </p:cNvSpPr>
          <p:nvPr/>
        </p:nvSpPr>
        <p:spPr>
          <a:xfrm>
            <a:off x="2624455" y="4206010"/>
            <a:ext cx="530637" cy="36449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72" name="도형 71"/>
          <p:cNvCxnSpPr/>
          <p:nvPr/>
        </p:nvCxnSpPr>
        <p:spPr>
          <a:xfrm flipV="1">
            <a:off x="1679575" y="3245503"/>
            <a:ext cx="0" cy="198245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 flipV="1">
            <a:off x="1678940" y="2469515"/>
            <a:ext cx="1358900" cy="2752725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 flipV="1">
            <a:off x="2854102" y="4622645"/>
            <a:ext cx="635" cy="59822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2" y="1578662"/>
            <a:ext cx="3279775" cy="3506470"/>
          </a:xfrm>
          <a:prstGeom prst="rect">
            <a:avLst/>
          </a:prstGeom>
        </p:spPr>
      </p:pic>
      <p:sp>
        <p:nvSpPr>
          <p:cNvPr id="36" name="도형 65"/>
          <p:cNvSpPr>
            <a:spLocks/>
          </p:cNvSpPr>
          <p:nvPr/>
        </p:nvSpPr>
        <p:spPr>
          <a:xfrm>
            <a:off x="5849774" y="3004838"/>
            <a:ext cx="253185" cy="64900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7" name="도형 63"/>
          <p:cNvSpPr>
            <a:spLocks/>
          </p:cNvSpPr>
          <p:nvPr/>
        </p:nvSpPr>
        <p:spPr>
          <a:xfrm>
            <a:off x="4463072" y="4422827"/>
            <a:ext cx="1304324" cy="66230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71" name="도형 70"/>
          <p:cNvCxnSpPr/>
          <p:nvPr/>
        </p:nvCxnSpPr>
        <p:spPr>
          <a:xfrm flipH="1" flipV="1">
            <a:off x="5976366" y="3676067"/>
            <a:ext cx="1" cy="1546173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15" y="1578662"/>
            <a:ext cx="3462020" cy="3504565"/>
          </a:xfrm>
          <a:prstGeom prst="rect">
            <a:avLst/>
          </a:prstGeom>
        </p:spPr>
      </p:pic>
      <p:sp>
        <p:nvSpPr>
          <p:cNvPr id="41" name="도형 66"/>
          <p:cNvSpPr>
            <a:spLocks/>
          </p:cNvSpPr>
          <p:nvPr/>
        </p:nvSpPr>
        <p:spPr>
          <a:xfrm>
            <a:off x="9592342" y="2560575"/>
            <a:ext cx="284823" cy="551412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2" name="도형 62"/>
          <p:cNvSpPr>
            <a:spLocks/>
          </p:cNvSpPr>
          <p:nvPr/>
        </p:nvSpPr>
        <p:spPr>
          <a:xfrm>
            <a:off x="8159115" y="3676067"/>
            <a:ext cx="2047565" cy="71664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70" name="도형 69"/>
          <p:cNvCxnSpPr/>
          <p:nvPr/>
        </p:nvCxnSpPr>
        <p:spPr>
          <a:xfrm flipV="1">
            <a:off x="9707386" y="3171568"/>
            <a:ext cx="0" cy="207554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340233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2.1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One-way 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5" y="1128077"/>
            <a:ext cx="11171555" cy="288831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도형 54"/>
              <p:cNvSpPr>
                <a:spLocks/>
              </p:cNvSpPr>
              <p:nvPr/>
            </p:nvSpPr>
            <p:spPr>
              <a:xfrm>
                <a:off x="1597660" y="5136515"/>
                <a:ext cx="10083165" cy="1368425"/>
              </a:xfrm>
              <a:prstGeom prst="rect">
                <a:avLst/>
              </a:prstGeom>
              <a:solidFill>
                <a:srgbClr val="000B22">
                  <a:alpha val="4984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</a:p>
              <a:p>
                <a:pPr marL="0" indent="0" algn="just" defTabSz="508000"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귀무가설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4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개의 학부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이공학부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인문과학학부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사회과학학부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예체능학부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별 특강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만족도는 차이가 없다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대립가설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4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개의 학부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이공학부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인문과학학부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사회과학학부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예체능학부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별 특강 만족도는 차이가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있다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채택</a:t>
                </a: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분석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취업 특강을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들은 학생들의 만족도는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학부에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따라 통계적으로 유의하게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차이가 있었다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(p =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0.0163)</a:t>
                </a:r>
                <a:endParaRPr lang="ko-KR" altLang="en-US" sz="120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              추가로 사후 분석을 한 결과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이공학부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와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인문과학학부의 강의 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만족도가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거의 일치하며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가장 높았고</a:t>
                </a: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예체능학부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의 강의 만족도가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가장 낮았다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mc:Choice>
        <mc:Fallback xmlns="">
          <p:sp>
            <p:nvSpPr>
              <p:cNvPr id="55" name="도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0" y="5136515"/>
                <a:ext cx="10083165" cy="1368425"/>
              </a:xfrm>
              <a:prstGeom prst="rect">
                <a:avLst/>
              </a:prstGeom>
              <a:blipFill rotWithShape="0">
                <a:blip r:embed="rId2"/>
                <a:stretch>
                  <a:fillRect l="-181" t="-1786" b="-3125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도형 56"/>
          <p:cNvSpPr>
            <a:spLocks/>
          </p:cNvSpPr>
          <p:nvPr/>
        </p:nvSpPr>
        <p:spPr>
          <a:xfrm>
            <a:off x="507365" y="5445760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10135870" y="2100580"/>
            <a:ext cx="1264920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강의 만족도 결과</a:t>
            </a:r>
          </a:p>
          <a:p>
            <a:pPr marL="0" indent="0" algn="ctr" defTabSz="508000">
              <a:buFontTx/>
              <a:buNone/>
            </a:pPr>
            <a:r>
              <a:rPr lang="en-US" altLang="ko-KR" sz="1000" b="0" dirty="0">
                <a:latin typeface="나눔고딕" charset="0"/>
                <a:ea typeface="나눔고딕" charset="0"/>
              </a:rPr>
              <a:t>(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단순 통계적 수치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)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1" dirty="0" smtClean="0">
                <a:latin typeface="나눔고딕" charset="0"/>
                <a:ea typeface="나눔고딕" charset="0"/>
              </a:rPr>
              <a:t>이공 </a:t>
            </a:r>
            <a:r>
              <a:rPr lang="en-US" altLang="ko-KR" sz="1000" b="1" dirty="0">
                <a:latin typeface="나눔고딕" charset="0"/>
                <a:ea typeface="나눔고딕" charset="0"/>
              </a:rPr>
              <a:t>&gt; </a:t>
            </a:r>
            <a:r>
              <a:rPr lang="ko-KR" altLang="en-US" sz="1000" b="1" dirty="0" smtClean="0">
                <a:latin typeface="나눔고딕" charset="0"/>
                <a:ea typeface="나눔고딕" charset="0"/>
              </a:rPr>
              <a:t>인문 </a:t>
            </a:r>
            <a:r>
              <a:rPr lang="en-US" altLang="ko-KR" sz="1000" b="1" dirty="0">
                <a:latin typeface="나눔고딕" charset="0"/>
                <a:ea typeface="나눔고딕" charset="0"/>
              </a:rPr>
              <a:t>&gt;</a:t>
            </a:r>
            <a:endParaRPr lang="ko-KR" altLang="en-US" sz="1000" b="1" dirty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1" dirty="0" smtClean="0">
                <a:latin typeface="나눔고딕" charset="0"/>
                <a:ea typeface="나눔고딕" charset="0"/>
              </a:rPr>
              <a:t>사회 </a:t>
            </a:r>
            <a:r>
              <a:rPr lang="en-US" altLang="ko-KR" sz="1000" b="1" dirty="0" smtClean="0">
                <a:latin typeface="나눔고딕" charset="0"/>
                <a:ea typeface="나눔고딕" charset="0"/>
              </a:rPr>
              <a:t>&gt; </a:t>
            </a:r>
            <a:r>
              <a:rPr lang="ko-KR" altLang="en-US" sz="1000" b="1" dirty="0" smtClean="0">
                <a:latin typeface="나눔고딕" charset="0"/>
                <a:ea typeface="나눔고딕" charset="0"/>
              </a:rPr>
              <a:t>예체능</a:t>
            </a:r>
            <a:endParaRPr lang="ko-KR" altLang="en-US" sz="1000" b="1" dirty="0">
              <a:latin typeface="나눔고딕" charset="0"/>
              <a:ea typeface="나눔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0141585" y="3425190"/>
            <a:ext cx="1264920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유의 수준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(0.05)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을 고려한 결과</a:t>
            </a:r>
          </a:p>
          <a:p>
            <a:pPr marL="0" indent="0" algn="ctr" defTabSz="508000">
              <a:buFontTx/>
              <a:buNone/>
            </a:pPr>
            <a:r>
              <a:rPr lang="ko-KR" altLang="en-US" sz="1000" b="1" dirty="0" smtClean="0">
                <a:latin typeface="나눔고딕" charset="0"/>
                <a:ea typeface="나눔고딕" charset="0"/>
              </a:rPr>
              <a:t>이공 </a:t>
            </a:r>
            <a:r>
              <a:rPr lang="en-US" altLang="ko-KR" sz="1000" b="1" dirty="0">
                <a:latin typeface="나눔고딕" charset="0"/>
                <a:ea typeface="나눔고딕" charset="0"/>
              </a:rPr>
              <a:t>= </a:t>
            </a:r>
            <a:r>
              <a:rPr lang="ko-KR" altLang="en-US" sz="1000" b="1" dirty="0" smtClean="0">
                <a:latin typeface="나눔고딕" charset="0"/>
                <a:ea typeface="나눔고딕" charset="0"/>
              </a:rPr>
              <a:t>인문</a:t>
            </a:r>
            <a:r>
              <a:rPr lang="en-US" altLang="ko-KR" sz="10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1000" b="1" dirty="0">
                <a:latin typeface="나눔고딕" charset="0"/>
                <a:ea typeface="나눔고딕" charset="0"/>
              </a:rPr>
              <a:t>&gt;</a:t>
            </a:r>
            <a:endParaRPr lang="ko-KR" altLang="en-US" sz="1000" b="1" dirty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1" dirty="0" smtClean="0">
                <a:latin typeface="나눔고딕" charset="0"/>
                <a:ea typeface="나눔고딕" charset="0"/>
              </a:rPr>
              <a:t>사회 </a:t>
            </a:r>
            <a:r>
              <a:rPr lang="en-US" altLang="ko-KR" sz="1000" b="1" dirty="0">
                <a:latin typeface="나눔고딕" charset="0"/>
                <a:ea typeface="나눔고딕" charset="0"/>
              </a:rPr>
              <a:t>&gt; </a:t>
            </a:r>
            <a:r>
              <a:rPr lang="ko-KR" altLang="en-US" sz="1000" b="1" dirty="0" smtClean="0">
                <a:latin typeface="나눔고딕" charset="0"/>
                <a:ea typeface="나눔고딕" charset="0"/>
              </a:rPr>
              <a:t>예체능</a:t>
            </a:r>
            <a:endParaRPr lang="ko-KR" altLang="en-US" sz="1000" b="1" dirty="0">
              <a:latin typeface="나눔고딕" charset="0"/>
              <a:ea typeface="나눔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1623060"/>
            <a:ext cx="2900680" cy="3197225"/>
          </a:xfrm>
          <a:prstGeom prst="rect">
            <a:avLst/>
          </a:prstGeom>
        </p:spPr>
      </p:pic>
      <p:sp>
        <p:nvSpPr>
          <p:cNvPr id="13" name="도형 55"/>
          <p:cNvSpPr>
            <a:spLocks/>
          </p:cNvSpPr>
          <p:nvPr/>
        </p:nvSpPr>
        <p:spPr>
          <a:xfrm>
            <a:off x="918692" y="2148395"/>
            <a:ext cx="1164657" cy="1874654"/>
          </a:xfrm>
          <a:prstGeom prst="ellipse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1623060"/>
            <a:ext cx="6000750" cy="3197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52735" y="4453136"/>
            <a:ext cx="1952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사회  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인문</a:t>
            </a:r>
            <a:r>
              <a:rPr lang="ko-KR" altLang="en-US" sz="1000" b="1" dirty="0" smtClean="0">
                <a:solidFill>
                  <a:srgbClr val="002060"/>
                </a:solidFill>
              </a:rPr>
              <a:t>이공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4212" y="4453135"/>
            <a:ext cx="60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B050"/>
                </a:solidFill>
              </a:rPr>
              <a:t>예체능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4466350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2.2 Repeated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Measured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1175" y="1130935"/>
            <a:ext cx="11109960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b="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A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제약회사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는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GGT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수치를 감소시키기 위한 목적으로 개발한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D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신약의 임상시험을 진행하였으며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,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이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신약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이 효과가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있는지 확인하고자 한다</a:t>
            </a:r>
            <a:r>
              <a:rPr lang="en-US" altLang="ko-KR" sz="1200" b="0" dirty="0">
                <a:latin typeface="나눔고딕" charset="0"/>
                <a:ea typeface="나눔고딕" charset="0"/>
              </a:rPr>
              <a:t>.</a:t>
            </a:r>
            <a:endParaRPr lang="ko-KR" altLang="en-US" sz="1200" b="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b="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임상시험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을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신청한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남성 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45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명을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대상으로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복용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전</a:t>
            </a:r>
            <a:r>
              <a:rPr lang="en-US" altLang="ko-KR" sz="1200" b="0" dirty="0">
                <a:latin typeface="나눔고딕" charset="0"/>
                <a:ea typeface="나눔고딕" charset="0"/>
              </a:rPr>
              <a:t>,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복용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1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개월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복용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2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개월 차에 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GGT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수치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(IU/L)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를 측정하였다</a:t>
            </a:r>
            <a:r>
              <a:rPr lang="en-US" altLang="ko-KR" sz="1200" b="0" dirty="0">
                <a:latin typeface="나눔고딕" charset="0"/>
                <a:ea typeface="나눔고딕" charset="0"/>
              </a:rPr>
              <a:t>.</a:t>
            </a:r>
            <a:endParaRPr lang="ko-KR" altLang="en-US" sz="1200" b="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b="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이때</a:t>
            </a:r>
            <a:r>
              <a:rPr lang="en-US" altLang="ko-KR" sz="1200" b="0" dirty="0">
                <a:latin typeface="나눔고딕" charset="0"/>
                <a:ea typeface="나눔고딕" charset="0"/>
              </a:rPr>
              <a:t>, </a:t>
            </a:r>
            <a:r>
              <a:rPr lang="en-US" altLang="ko-KR" sz="1200" b="0" dirty="0" smtClean="0">
                <a:latin typeface="나눔고딕" charset="0"/>
                <a:ea typeface="나눔고딕" charset="0"/>
              </a:rPr>
              <a:t>A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제약회사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의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D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신약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은 </a:t>
            </a:r>
            <a:r>
              <a:rPr lang="ko-KR" altLang="en-US" sz="1200" b="0" dirty="0">
                <a:latin typeface="나눔고딕" charset="0"/>
                <a:ea typeface="나눔고딕" charset="0"/>
              </a:rPr>
              <a:t>효과가 있는가</a:t>
            </a:r>
            <a:r>
              <a:rPr lang="en-US" altLang="ko-KR" sz="1200" b="0" dirty="0">
                <a:latin typeface="나눔고딕" charset="0"/>
                <a:ea typeface="나눔고딕" charset="0"/>
              </a:rPr>
              <a:t>? </a:t>
            </a:r>
            <a:r>
              <a:rPr lang="ko-KR" altLang="en-US" sz="1200" b="0" dirty="0" smtClean="0">
                <a:latin typeface="나눔고딕" charset="0"/>
                <a:ea typeface="나눔고딕" charset="0"/>
              </a:rPr>
              <a:t>효과가 있다면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효과의 양상은 어떠한가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?</a:t>
            </a:r>
            <a:endParaRPr lang="ko-KR" altLang="en-US" sz="1200" b="0" dirty="0"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5" y="2555240"/>
            <a:ext cx="288798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6" y="4163137"/>
            <a:ext cx="288798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4221163" y="2553652"/>
            <a:ext cx="3407409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Box 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Plot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을 이용한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8450580" y="2555557"/>
            <a:ext cx="3153409" cy="28511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구형성 검정 </a:t>
            </a: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(Mauchly’s Test of Sphericity)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4486746"/>
            <a:ext cx="2887980" cy="1889924"/>
          </a:xfrm>
          <a:prstGeom prst="rect">
            <a:avLst/>
          </a:prstGeom>
        </p:spPr>
      </p:pic>
      <p:sp>
        <p:nvSpPr>
          <p:cNvPr id="21" name="도형 60"/>
          <p:cNvSpPr>
            <a:spLocks/>
          </p:cNvSpPr>
          <p:nvPr/>
        </p:nvSpPr>
        <p:spPr>
          <a:xfrm>
            <a:off x="1710687" y="4659948"/>
            <a:ext cx="487681" cy="555942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898616"/>
            <a:ext cx="2887980" cy="120110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40" y="2976244"/>
            <a:ext cx="2768919" cy="3483771"/>
          </a:xfrm>
          <a:prstGeom prst="rect">
            <a:avLst/>
          </a:prstGeom>
        </p:spPr>
      </p:pic>
      <p:sp>
        <p:nvSpPr>
          <p:cNvPr id="24" name="도형 66"/>
          <p:cNvSpPr>
            <a:spLocks/>
          </p:cNvSpPr>
          <p:nvPr/>
        </p:nvSpPr>
        <p:spPr>
          <a:xfrm>
            <a:off x="6662737" y="3405663"/>
            <a:ext cx="965835" cy="831215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0" dirty="0" smtClean="0">
                <a:latin typeface="나눔고딕" charset="0"/>
                <a:ea typeface="나눔고딕" charset="0"/>
              </a:rPr>
              <a:t>GGT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수치가 감소하는 양상임을 확인할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14" y="2898616"/>
            <a:ext cx="3152775" cy="3056255"/>
          </a:xfrm>
          <a:prstGeom prst="rect">
            <a:avLst/>
          </a:prstGeom>
        </p:spPr>
      </p:pic>
      <p:sp>
        <p:nvSpPr>
          <p:cNvPr id="32" name="도형 62"/>
          <p:cNvSpPr>
            <a:spLocks/>
          </p:cNvSpPr>
          <p:nvPr/>
        </p:nvSpPr>
        <p:spPr>
          <a:xfrm>
            <a:off x="8453119" y="3063716"/>
            <a:ext cx="3150870" cy="11156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3" name="도형 61"/>
          <p:cNvSpPr>
            <a:spLocks/>
          </p:cNvSpPr>
          <p:nvPr/>
        </p:nvSpPr>
        <p:spPr>
          <a:xfrm>
            <a:off x="9460864" y="4469606"/>
            <a:ext cx="450850" cy="29718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4" name="도형 63"/>
          <p:cNvSpPr>
            <a:spLocks/>
          </p:cNvSpPr>
          <p:nvPr/>
        </p:nvSpPr>
        <p:spPr>
          <a:xfrm>
            <a:off x="9176385" y="5442426"/>
            <a:ext cx="2444750" cy="934244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값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&gt; 0.05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이므로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구형성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조건을</a:t>
            </a:r>
            <a:endParaRPr lang="en-US" altLang="ko-KR" sz="1100" b="1" dirty="0" smtClean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만족해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일변량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분석을 할 수 있으며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endParaRPr lang="en-US" altLang="ko-KR" sz="11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상단 부분을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통하여 확인할 수 있다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만족하지 않으면 하단 부분을 확인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5" name="도형 65"/>
          <p:cNvCxnSpPr/>
          <p:nvPr/>
        </p:nvCxnSpPr>
        <p:spPr>
          <a:xfrm flipH="1" flipV="1">
            <a:off x="11007090" y="4250531"/>
            <a:ext cx="1" cy="1163320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도형 64"/>
          <p:cNvCxnSpPr/>
          <p:nvPr/>
        </p:nvCxnSpPr>
        <p:spPr>
          <a:xfrm flipH="1" flipV="1">
            <a:off x="9972674" y="4837271"/>
            <a:ext cx="1005840" cy="590868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373880" y="4536718"/>
            <a:ext cx="267462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8478" y="4426743"/>
            <a:ext cx="323165" cy="2199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900" dirty="0" smtClean="0">
                <a:latin typeface="Cambria" panose="02040503050406030204" pitchFamily="18" charset="0"/>
                <a:ea typeface="Cambria" panose="02040503050406030204" pitchFamily="18" charset="0"/>
              </a:rPr>
              <a:t>63</a:t>
            </a:r>
            <a:endParaRPr lang="ko-KR" altLang="en-US" sz="900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5159" y="434182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GGT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수치 정상 범위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4351020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200" b="1" dirty="0" smtClean="0">
                <a:latin typeface="나눔고딕" charset="0"/>
                <a:ea typeface="나눔고딕" charset="0"/>
              </a:rPr>
              <a:t>2.2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Repeated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Measured 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0540" y="1127760"/>
            <a:ext cx="346202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4402455" y="1127125"/>
            <a:ext cx="340042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사후 검정 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(Tukey HSD)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8084185" y="1127125"/>
            <a:ext cx="366966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도형 55"/>
              <p:cNvSpPr>
                <a:spLocks/>
              </p:cNvSpPr>
              <p:nvPr/>
            </p:nvSpPr>
            <p:spPr>
              <a:xfrm>
                <a:off x="1597660" y="5013007"/>
                <a:ext cx="10156190" cy="1605915"/>
              </a:xfrm>
              <a:prstGeom prst="rect">
                <a:avLst/>
              </a:prstGeom>
              <a:solidFill>
                <a:srgbClr val="000B22">
                  <a:alpha val="4984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  <a:endParaRPr lang="ko-KR" altLang="en-US" sz="15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buFontTx/>
                  <a:buNone/>
                </a:pPr>
                <a:endParaRPr lang="ko-KR" altLang="en-US" sz="1200" b="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귀무가설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A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제약회사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의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D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신약 임상시험은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시간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시점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에 따라 차이가 없다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-&gt;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대립가설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A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제약회사의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D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신약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임상시험은 시간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시점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에 따라 차이가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있다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-&gt;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채택</a:t>
                </a: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분석 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D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신약의 임상시험에서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GGT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수치는 복용 기간에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따라 통계적으로 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유의하게 </a:t>
                </a:r>
                <a:r>
                  <a:rPr lang="ko-KR" altLang="en-US" sz="1200" b="0" dirty="0" smtClean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감소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하였다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p = 2.94e-13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endParaRPr lang="en-US" altLang="ko-KR" sz="120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lvl="1" algn="just" defTabSz="508000">
                  <a:lnSpc>
                    <a:spcPct val="120000"/>
                  </a:lnSpc>
                </a:pPr>
                <a:r>
                  <a:rPr lang="ko-KR" altLang="en-US" sz="1200" b="0" dirty="0" smtClean="0">
                    <a:latin typeface="나눔고딕" charset="0"/>
                    <a:ea typeface="나눔고딕" charset="0"/>
                  </a:rPr>
                  <a:t>   추가로 </a:t>
                </a: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사후 분석을 한 </a:t>
                </a:r>
                <a:r>
                  <a:rPr lang="ko-KR" altLang="en-US" sz="1200" b="0" dirty="0" smtClean="0">
                    <a:latin typeface="나눔고딕" charset="0"/>
                    <a:ea typeface="나눔고딕" charset="0"/>
                  </a:rPr>
                  <a:t>결과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복용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1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개월 차부터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GGT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수치 감소 효과가 나타났으며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(-7.31 IU/L),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정상 수치로 진입 후에는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GGT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수치 감소폭이</a:t>
                </a:r>
                <a:endParaRPr lang="en-US" altLang="ko-KR" sz="1200" dirty="0" smtClean="0">
                  <a:latin typeface="나눔고딕" charset="0"/>
                  <a:ea typeface="나눔고딕" charset="0"/>
                </a:endParaRPr>
              </a:p>
              <a:p>
                <a:pPr lvl="1" algn="just" defTabSz="508000">
                  <a:lnSpc>
                    <a:spcPct val="120000"/>
                  </a:lnSpc>
                </a:pP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 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감소하였다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. (p = 0.0565)</a:t>
                </a: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mc:Choice>
        <mc:Fallback xmlns="">
          <p:sp>
            <p:nvSpPr>
              <p:cNvPr id="56" name="도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0" y="5013007"/>
                <a:ext cx="10156190" cy="1605915"/>
              </a:xfrm>
              <a:prstGeom prst="rect">
                <a:avLst/>
              </a:prstGeom>
              <a:blipFill rotWithShape="0">
                <a:blip r:embed="rId2"/>
                <a:stretch>
                  <a:fillRect l="-180" t="-379" b="-1894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도형 64"/>
          <p:cNvSpPr>
            <a:spLocks/>
          </p:cNvSpPr>
          <p:nvPr/>
        </p:nvSpPr>
        <p:spPr>
          <a:xfrm>
            <a:off x="507365" y="543496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" y="1522095"/>
            <a:ext cx="3462020" cy="3265170"/>
          </a:xfrm>
          <a:prstGeom prst="rect">
            <a:avLst/>
          </a:prstGeom>
        </p:spPr>
      </p:pic>
      <p:sp>
        <p:nvSpPr>
          <p:cNvPr id="21" name="도형 57"/>
          <p:cNvSpPr>
            <a:spLocks/>
          </p:cNvSpPr>
          <p:nvPr/>
        </p:nvSpPr>
        <p:spPr>
          <a:xfrm>
            <a:off x="2529840" y="3757295"/>
            <a:ext cx="726440" cy="419486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2" name="도형 61"/>
          <p:cNvSpPr>
            <a:spLocks/>
          </p:cNvSpPr>
          <p:nvPr/>
        </p:nvSpPr>
        <p:spPr>
          <a:xfrm>
            <a:off x="2063115" y="2918142"/>
            <a:ext cx="1659890" cy="565534"/>
          </a:xfrm>
          <a:prstGeom prst="roundRect">
            <a:avLst/>
          </a:prstGeom>
          <a:solidFill>
            <a:schemeClr val="lt1">
              <a:alpha val="69865"/>
            </a:schemeClr>
          </a:solidFill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분석결과 </a:t>
            </a:r>
            <a:r>
              <a:rPr lang="ko-KR" altLang="en-US" sz="10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그룹간의 차이가 있다고 판정이 되었으므로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사후검정 필요</a:t>
            </a:r>
          </a:p>
        </p:txBody>
      </p:sp>
      <p:cxnSp>
        <p:nvCxnSpPr>
          <p:cNvPr id="23" name="도형 62"/>
          <p:cNvCxnSpPr>
            <a:stCxn id="22" idx="2"/>
          </p:cNvCxnSpPr>
          <p:nvPr/>
        </p:nvCxnSpPr>
        <p:spPr>
          <a:xfrm>
            <a:off x="2893060" y="3483676"/>
            <a:ext cx="0" cy="253139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55" y="1522095"/>
            <a:ext cx="3400425" cy="3265170"/>
          </a:xfrm>
          <a:prstGeom prst="rect">
            <a:avLst/>
          </a:prstGeom>
        </p:spPr>
      </p:pic>
      <p:sp>
        <p:nvSpPr>
          <p:cNvPr id="25" name="도형 56"/>
          <p:cNvSpPr>
            <a:spLocks/>
          </p:cNvSpPr>
          <p:nvPr/>
        </p:nvSpPr>
        <p:spPr>
          <a:xfrm>
            <a:off x="4400550" y="3369310"/>
            <a:ext cx="3219450" cy="92202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85" y="1522095"/>
            <a:ext cx="3669665" cy="3265170"/>
          </a:xfrm>
          <a:prstGeom prst="rect">
            <a:avLst/>
          </a:prstGeom>
        </p:spPr>
      </p:pic>
      <p:sp>
        <p:nvSpPr>
          <p:cNvPr id="27" name="도형 62"/>
          <p:cNvSpPr>
            <a:spLocks/>
          </p:cNvSpPr>
          <p:nvPr/>
        </p:nvSpPr>
        <p:spPr>
          <a:xfrm>
            <a:off x="8114029" y="1756726"/>
            <a:ext cx="1780408" cy="163290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4220845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Two-way 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506095" y="1123950"/>
            <a:ext cx="1122108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의 냉각에 영향을 주는 두 가지 요인으로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서멀그리스의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전기 전도성과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쿨러의 냉각 방식을 선정하였으며 실제로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냉각에 영향을 미치는지 검사하고자 한다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2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동일한 프로그램으로 최대 부하를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20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분 동안 가했고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서멀그리스와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쿨러의 조합을 변경해 가며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15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회씩 온도 측정하였다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과연 전기 전도성과 냉각 방식이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냉각에 작용하는 중요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요인인가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?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이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두 가지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요인들 간의 상호작용 효과는 없었는가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?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</a:t>
            </a: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506095" y="2534920"/>
            <a:ext cx="288798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504825" y="4010573"/>
            <a:ext cx="288798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4238693" y="2537460"/>
            <a:ext cx="3491095" cy="28511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Box 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Plot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을 이용한 시각화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8574406" y="2531658"/>
            <a:ext cx="3150870" cy="295997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05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913293"/>
            <a:ext cx="2887980" cy="10059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4378786"/>
            <a:ext cx="2887980" cy="2164889"/>
          </a:xfrm>
          <a:prstGeom prst="rect">
            <a:avLst/>
          </a:prstGeom>
        </p:spPr>
      </p:pic>
      <p:sp>
        <p:nvSpPr>
          <p:cNvPr id="29" name="도형 64"/>
          <p:cNvSpPr>
            <a:spLocks/>
          </p:cNvSpPr>
          <p:nvPr/>
        </p:nvSpPr>
        <p:spPr>
          <a:xfrm>
            <a:off x="712248" y="5886911"/>
            <a:ext cx="465764" cy="65676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0" name="도형 64"/>
          <p:cNvSpPr>
            <a:spLocks/>
          </p:cNvSpPr>
          <p:nvPr/>
        </p:nvSpPr>
        <p:spPr>
          <a:xfrm>
            <a:off x="1844951" y="4604744"/>
            <a:ext cx="465764" cy="71689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79" y="2913293"/>
            <a:ext cx="3491096" cy="3608792"/>
          </a:xfrm>
          <a:prstGeom prst="rect">
            <a:avLst/>
          </a:prstGeom>
        </p:spPr>
      </p:pic>
      <p:sp>
        <p:nvSpPr>
          <p:cNvPr id="32" name="도형 73"/>
          <p:cNvSpPr>
            <a:spLocks/>
          </p:cNvSpPr>
          <p:nvPr/>
        </p:nvSpPr>
        <p:spPr>
          <a:xfrm>
            <a:off x="3477589" y="4077418"/>
            <a:ext cx="684256" cy="527326"/>
          </a:xfrm>
          <a:prstGeom prst="rightArrow">
            <a:avLst>
              <a:gd name="adj1" fmla="val 47666"/>
              <a:gd name="adj2" fmla="val 58359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33" name="도형 73"/>
          <p:cNvSpPr>
            <a:spLocks/>
          </p:cNvSpPr>
          <p:nvPr/>
        </p:nvSpPr>
        <p:spPr>
          <a:xfrm>
            <a:off x="7809809" y="4077418"/>
            <a:ext cx="684256" cy="527326"/>
          </a:xfrm>
          <a:prstGeom prst="rightArrow">
            <a:avLst>
              <a:gd name="adj1" fmla="val 47666"/>
              <a:gd name="adj2" fmla="val 58359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849" y="2913293"/>
            <a:ext cx="3154680" cy="1882140"/>
          </a:xfrm>
          <a:prstGeom prst="rect">
            <a:avLst/>
          </a:prstGeom>
        </p:spPr>
      </p:pic>
      <p:sp>
        <p:nvSpPr>
          <p:cNvPr id="35" name="도형 69"/>
          <p:cNvSpPr>
            <a:spLocks/>
          </p:cNvSpPr>
          <p:nvPr/>
        </p:nvSpPr>
        <p:spPr>
          <a:xfrm>
            <a:off x="10800748" y="3423833"/>
            <a:ext cx="713860" cy="696132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6" name="도형 68"/>
          <p:cNvSpPr>
            <a:spLocks/>
          </p:cNvSpPr>
          <p:nvPr/>
        </p:nvSpPr>
        <p:spPr>
          <a:xfrm>
            <a:off x="8652184" y="5177067"/>
            <a:ext cx="2995313" cy="1345017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전기 전도성과 온도의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관계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냉각 방식과 온도의 관계의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값이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0.05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보다 작으므로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각각의 요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소들은 실제로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온도에 영향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을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미친다고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볼 수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있으나 전기 전도성과 냉각방식 사이에는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상호작용이 없다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고 볼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7" name="도형 70"/>
          <p:cNvCxnSpPr/>
          <p:nvPr/>
        </p:nvCxnSpPr>
        <p:spPr>
          <a:xfrm flipV="1">
            <a:off x="11155052" y="4177630"/>
            <a:ext cx="2626" cy="999438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4220845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Two-way 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0540" y="1054100"/>
            <a:ext cx="322072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반응 프로파일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4150995" y="1052830"/>
            <a:ext cx="760349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사후 검정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전기 전도성과 냉각 방식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사이에 상호작용이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없으므로 각 변수 별로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T-test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를 통해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주효과를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분석한다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1482177" y="4944798"/>
            <a:ext cx="10271673" cy="1790308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서멀그리스의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전기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전도성이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온도에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영향을 미치지 않는다는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귀무가설을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기각하고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온도에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영향을 미친다는 대립가설을 채택한다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 (p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= 0.000396)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쿨러의 냉각 방식이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온도에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영향을 미치지 않는다는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귀무가설을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기각하고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온도에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영향을 미친다는 대립가설을 채택한다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 (p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= 4.92e-14)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서멀그리스의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전기 전도성과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쿨러의 냉각 방식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사이에는 상호작용이 없다는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귀무가설을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채택한다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 (p =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0.413196)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분석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비전도성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서멀그리스를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사용하고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공랭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방식의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쿨러를 장착했을 때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온도가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가장 높았으며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전도성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서멀그리스를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사용하고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수랭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방식의</a:t>
            </a:r>
            <a:endParaRPr lang="en-US" altLang="ko-KR" sz="120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lvl="1" algn="just" defTabSz="508000">
              <a:lnSpc>
                <a:spcPct val="12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  CPU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쿨러를 장착했을 때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온도가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가장 낮았다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하지만 전기 전도성과 냉각 방식 사이에 상호작용은 존재하지 않았다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lvl="1" algn="just" defTabSz="508000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결론적으로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서멀그리스의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전기 전도성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과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CPU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쿨러의 냉각 방식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은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CPU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온도를 결정짓는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중요한 요인들이다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507365" y="548830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8" y="1445895"/>
            <a:ext cx="3226752" cy="3331210"/>
          </a:xfrm>
          <a:prstGeom prst="rect">
            <a:avLst/>
          </a:prstGeom>
        </p:spPr>
      </p:pic>
      <p:sp>
        <p:nvSpPr>
          <p:cNvPr id="22" name="도형 56"/>
          <p:cNvSpPr>
            <a:spLocks/>
          </p:cNvSpPr>
          <p:nvPr/>
        </p:nvSpPr>
        <p:spPr>
          <a:xfrm>
            <a:off x="4851330" y="3966261"/>
            <a:ext cx="2455031" cy="84582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 err="1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서멀그리스의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전기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전도성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이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endParaRPr lang="en-US" altLang="ko-KR" sz="1100" b="1" dirty="0" smtClean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온도에 얼마나 영향을 주었는지 확인할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5" y="1550423"/>
            <a:ext cx="3855703" cy="22831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60" y="1549788"/>
            <a:ext cx="3755390" cy="2283756"/>
          </a:xfrm>
          <a:prstGeom prst="rect">
            <a:avLst/>
          </a:prstGeom>
        </p:spPr>
      </p:pic>
      <p:sp>
        <p:nvSpPr>
          <p:cNvPr id="25" name="도형 60"/>
          <p:cNvSpPr>
            <a:spLocks/>
          </p:cNvSpPr>
          <p:nvPr/>
        </p:nvSpPr>
        <p:spPr>
          <a:xfrm>
            <a:off x="5573850" y="2691667"/>
            <a:ext cx="1330505" cy="19133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6" name="도형 60"/>
          <p:cNvSpPr>
            <a:spLocks/>
          </p:cNvSpPr>
          <p:nvPr/>
        </p:nvSpPr>
        <p:spPr>
          <a:xfrm>
            <a:off x="9299575" y="2719568"/>
            <a:ext cx="1161999" cy="16342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7" name="도형 59"/>
          <p:cNvSpPr>
            <a:spLocks/>
          </p:cNvSpPr>
          <p:nvPr/>
        </p:nvSpPr>
        <p:spPr>
          <a:xfrm>
            <a:off x="4150995" y="3508424"/>
            <a:ext cx="3064870" cy="32512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8" name="도형 59"/>
          <p:cNvSpPr>
            <a:spLocks/>
          </p:cNvSpPr>
          <p:nvPr/>
        </p:nvSpPr>
        <p:spPr>
          <a:xfrm>
            <a:off x="8006698" y="3521730"/>
            <a:ext cx="2380735" cy="31181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9" name="도형 56"/>
          <p:cNvSpPr>
            <a:spLocks/>
          </p:cNvSpPr>
          <p:nvPr/>
        </p:nvSpPr>
        <p:spPr>
          <a:xfrm>
            <a:off x="8648639" y="3963909"/>
            <a:ext cx="2455031" cy="84582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쿨러의 냉각 방식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이</a:t>
            </a:r>
            <a:endParaRPr lang="en-US" altLang="ko-KR" sz="1100" b="1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CPU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온도에 얼마나 영향을 주었는지 확인할 수 있다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70" y="2886710"/>
            <a:ext cx="3026375" cy="3845234"/>
          </a:xfrm>
          <a:prstGeom prst="rect">
            <a:avLst/>
          </a:prstGeom>
        </p:spPr>
      </p:pic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2.4 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Two-wa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y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Repeate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Measur</a:t>
            </a:r>
            <a:r>
              <a:rPr lang="en-US" altLang="ko-KR" sz="2200" b="1" dirty="0" err="1" smtClean="0">
                <a:latin typeface="나눔고딕" charset="0"/>
                <a:ea typeface="나눔고딕" charset="0"/>
              </a:rPr>
              <a:t>ed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8160" y="1055370"/>
            <a:ext cx="1103058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S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병원은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A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약물을 이용한 새로운 통증 경감 치료법을 고안하였고 이 치료법을 검증하기 위해 임상 시험을 실시하였다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142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명의 시험 집단은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A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약물을 이용해 새로운 치료법을 받는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실험군과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기존의 치료법을 받는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대조군으로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나누었다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이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두 집단의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환자들에게 치료법을 시행한 후 통증 수치를 수집하여 새로운 약물을 활용한 치료법이 통증 경감에 효과가 있는지를 검증하고자 한다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8160" y="2491740"/>
            <a:ext cx="352806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11175" y="3974997"/>
            <a:ext cx="352806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241925" y="2486660"/>
            <a:ext cx="6306820" cy="297729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시각화 및 분석</a:t>
            </a: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4279265" y="3745230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" y="2886710"/>
            <a:ext cx="3526790" cy="9837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" y="4356409"/>
            <a:ext cx="3526790" cy="2375535"/>
          </a:xfrm>
          <a:prstGeom prst="rect">
            <a:avLst/>
          </a:prstGeom>
        </p:spPr>
      </p:pic>
      <p:sp>
        <p:nvSpPr>
          <p:cNvPr id="19" name="도형 55"/>
          <p:cNvSpPr>
            <a:spLocks/>
          </p:cNvSpPr>
          <p:nvPr/>
        </p:nvSpPr>
        <p:spPr>
          <a:xfrm>
            <a:off x="2414389" y="4854403"/>
            <a:ext cx="740083" cy="626076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56"/>
          <p:cNvSpPr>
            <a:spLocks/>
          </p:cNvSpPr>
          <p:nvPr/>
        </p:nvSpPr>
        <p:spPr>
          <a:xfrm>
            <a:off x="2314213" y="6096944"/>
            <a:ext cx="659027" cy="63500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24" y="2886710"/>
            <a:ext cx="2837541" cy="3845234"/>
          </a:xfrm>
          <a:prstGeom prst="rect">
            <a:avLst/>
          </a:prstGeom>
        </p:spPr>
      </p:pic>
      <p:sp>
        <p:nvSpPr>
          <p:cNvPr id="22" name="도형 62"/>
          <p:cNvSpPr>
            <a:spLocks/>
          </p:cNvSpPr>
          <p:nvPr/>
        </p:nvSpPr>
        <p:spPr>
          <a:xfrm>
            <a:off x="7054576" y="3146202"/>
            <a:ext cx="1468711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latin typeface="나눔고딕" charset="0"/>
                <a:ea typeface="나눔고딕" charset="0"/>
              </a:rPr>
              <a:t>새로운 치료법을 적용한</a:t>
            </a:r>
            <a:endParaRPr lang="en-US" altLang="ko-KR" sz="100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환자들이 시험 이후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통증 수치가 줄어든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것을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확인할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2.4 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Two-wa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y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Re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peated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Me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asure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1810" y="1090929"/>
            <a:ext cx="2541734" cy="294639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3277065" y="1087755"/>
            <a:ext cx="2578185" cy="297814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사후검정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시점을 고정시킨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경우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8838565" y="1087755"/>
            <a:ext cx="2734945" cy="297813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도형 52"/>
              <p:cNvSpPr>
                <a:spLocks/>
              </p:cNvSpPr>
              <p:nvPr/>
            </p:nvSpPr>
            <p:spPr>
              <a:xfrm>
                <a:off x="1427480" y="4995544"/>
                <a:ext cx="10146030" cy="1593215"/>
              </a:xfrm>
              <a:prstGeom prst="rect">
                <a:avLst/>
              </a:prstGeom>
              <a:solidFill>
                <a:srgbClr val="000B22">
                  <a:alpha val="4984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</a:p>
              <a:p>
                <a:pPr marL="0" indent="0" algn="just" defTabSz="508000"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귀무가설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실험군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신규 치료법을 적용한 환자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과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대조군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기존 치료법을 적용한 환자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은 시점에 따라서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통증 수치의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차이가 없다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-&gt;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대립가설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실험군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신규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치료법을 적용한 환자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과 대조군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기존 치료법을 적용한 환자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은 시점에 따라서 통증 수치의 차이가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있다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채택</a:t>
                </a: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분석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A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약물을 이용하여 새로운 치료법을 적용한 환자들은 기존의 치료법을 적용한 환자들에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비해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통증 수치가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통계적으로 유의하게 줄어들었다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</a:t>
                </a:r>
                <a:endParaRPr lang="ko-KR" altLang="en-US" sz="120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           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추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가적으로 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시점을 사후로 고정시켰을 때에는 </a:t>
                </a:r>
                <a:r>
                  <a:rPr lang="ko-KR" altLang="en-US" sz="1200" dirty="0" err="1">
                    <a:latin typeface="나눔고딕" charset="0"/>
                    <a:ea typeface="나눔고딕" charset="0"/>
                  </a:rPr>
                  <a:t>대조군과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 </a:t>
                </a:r>
                <a:r>
                  <a:rPr lang="ko-KR" altLang="en-US" sz="1200" dirty="0" err="1">
                    <a:latin typeface="나눔고딕" charset="0"/>
                    <a:ea typeface="나눔고딕" charset="0"/>
                  </a:rPr>
                  <a:t>실험군의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 평균의 차이가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유의미했으며</a:t>
                </a: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, (p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=2.715e-09)</a:t>
                </a:r>
                <a:endParaRPr lang="ko-KR" altLang="en-US" sz="1200" dirty="0"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             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그룹을 </a:t>
                </a:r>
                <a:r>
                  <a:rPr lang="ko-KR" altLang="en-US" sz="1200" dirty="0" err="1">
                    <a:latin typeface="나눔고딕" charset="0"/>
                    <a:ea typeface="나눔고딕" charset="0"/>
                  </a:rPr>
                  <a:t>실험군으로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 고정시켰을 때에는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신규 치료법 적용 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전과 후의 평균의 차이가 </a:t>
                </a:r>
                <a:r>
                  <a:rPr lang="ko-KR" altLang="en-US" sz="1200" dirty="0" smtClean="0">
                    <a:latin typeface="나눔고딕" charset="0"/>
                    <a:ea typeface="나눔고딕" charset="0"/>
                  </a:rPr>
                  <a:t>유의미함을 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확인할 수 있었다</a:t>
                </a: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.</a:t>
                </a: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latin typeface="나눔고딕" charset="0"/>
                    <a:ea typeface="나눔고딕" charset="0"/>
                  </a:rPr>
                  <a:t>(p = </a:t>
                </a:r>
                <a:r>
                  <a:rPr lang="en-US" altLang="ko-KR" sz="1200" dirty="0" smtClean="0">
                    <a:latin typeface="나눔고딕" charset="0"/>
                    <a:ea typeface="나눔고딕" charset="0"/>
                  </a:rPr>
                  <a:t>3.762e-10) </a:t>
                </a:r>
                <a:endParaRPr lang="ko-KR" altLang="en-US" sz="1200" dirty="0">
                  <a:latin typeface="나눔고딕" charset="0"/>
                  <a:ea typeface="나눔고딕" charset="0"/>
                </a:endParaRPr>
              </a:p>
            </p:txBody>
          </p:sp>
        </mc:Choice>
        <mc:Fallback xmlns="">
          <p:sp>
            <p:nvSpPr>
              <p:cNvPr id="53" name="도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80" y="4995544"/>
                <a:ext cx="10146030" cy="1593215"/>
              </a:xfrm>
              <a:prstGeom prst="rect">
                <a:avLst/>
              </a:prstGeom>
              <a:blipFill rotWithShape="0">
                <a:blip r:embed="rId2"/>
                <a:stretch>
                  <a:fillRect l="-180" t="-763" b="-2290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도형 59"/>
          <p:cNvSpPr>
            <a:spLocks/>
          </p:cNvSpPr>
          <p:nvPr/>
        </p:nvSpPr>
        <p:spPr>
          <a:xfrm>
            <a:off x="6070687" y="1090930"/>
            <a:ext cx="2611993" cy="29464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사후검정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집단을 고정시킨 경우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>
            <a:off x="511810" y="537527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1445894"/>
            <a:ext cx="2542369" cy="3283585"/>
          </a:xfrm>
          <a:prstGeom prst="rect">
            <a:avLst/>
          </a:prstGeom>
        </p:spPr>
      </p:pic>
      <p:sp>
        <p:nvSpPr>
          <p:cNvPr id="25" name="도형 63"/>
          <p:cNvSpPr>
            <a:spLocks/>
          </p:cNvSpPr>
          <p:nvPr/>
        </p:nvSpPr>
        <p:spPr>
          <a:xfrm>
            <a:off x="2018339" y="2490331"/>
            <a:ext cx="540935" cy="56470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6" name="도형 63"/>
          <p:cNvSpPr>
            <a:spLocks/>
          </p:cNvSpPr>
          <p:nvPr/>
        </p:nvSpPr>
        <p:spPr>
          <a:xfrm>
            <a:off x="2018339" y="3709480"/>
            <a:ext cx="606837" cy="56470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7" name="도형 56"/>
          <p:cNvSpPr>
            <a:spLocks/>
          </p:cNvSpPr>
          <p:nvPr/>
        </p:nvSpPr>
        <p:spPr>
          <a:xfrm>
            <a:off x="511175" y="4053203"/>
            <a:ext cx="1358814" cy="761367"/>
          </a:xfrm>
          <a:prstGeom prst="roundRect">
            <a:avLst/>
          </a:prstGeom>
          <a:solidFill>
            <a:schemeClr val="lt1">
              <a:alpha val="69865"/>
            </a:schemeClr>
          </a:solidFill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ANOVA 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검정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가지의 방법 모두 </a:t>
            </a:r>
            <a:r>
              <a:rPr lang="en-US" altLang="ko-KR" sz="10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0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값이 </a:t>
            </a:r>
            <a:r>
              <a:rPr lang="en-US" altLang="ko-KR" sz="10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0.05</a:t>
            </a:r>
            <a:r>
              <a:rPr lang="ko-KR" altLang="en-US" sz="10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보다 작으므로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결과는 같다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8" name="도형 65"/>
          <p:cNvCxnSpPr/>
          <p:nvPr/>
        </p:nvCxnSpPr>
        <p:spPr>
          <a:xfrm flipV="1">
            <a:off x="1152525" y="3105150"/>
            <a:ext cx="865814" cy="947420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65"/>
          <p:cNvCxnSpPr>
            <a:stCxn id="27" idx="0"/>
          </p:cNvCxnSpPr>
          <p:nvPr/>
        </p:nvCxnSpPr>
        <p:spPr>
          <a:xfrm flipV="1">
            <a:off x="1190582" y="3945257"/>
            <a:ext cx="771405" cy="107946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1445894"/>
            <a:ext cx="2586270" cy="3282315"/>
          </a:xfrm>
          <a:prstGeom prst="rect">
            <a:avLst/>
          </a:prstGeom>
        </p:spPr>
      </p:pic>
      <p:sp>
        <p:nvSpPr>
          <p:cNvPr id="36" name="도형 60"/>
          <p:cNvSpPr>
            <a:spLocks/>
          </p:cNvSpPr>
          <p:nvPr/>
        </p:nvSpPr>
        <p:spPr>
          <a:xfrm>
            <a:off x="4270255" y="3952548"/>
            <a:ext cx="920104" cy="166371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86" y="1445894"/>
            <a:ext cx="2611993" cy="3302000"/>
          </a:xfrm>
          <a:prstGeom prst="rect">
            <a:avLst/>
          </a:prstGeom>
        </p:spPr>
      </p:pic>
      <p:sp>
        <p:nvSpPr>
          <p:cNvPr id="38" name="도형 61"/>
          <p:cNvSpPr>
            <a:spLocks/>
          </p:cNvSpPr>
          <p:nvPr/>
        </p:nvSpPr>
        <p:spPr>
          <a:xfrm>
            <a:off x="7035114" y="3981106"/>
            <a:ext cx="969524" cy="137813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" t="1122" r="858" b="7857"/>
          <a:stretch/>
        </p:blipFill>
        <p:spPr>
          <a:xfrm>
            <a:off x="8838565" y="1466678"/>
            <a:ext cx="2373132" cy="3261531"/>
          </a:xfrm>
          <a:prstGeom prst="rect">
            <a:avLst/>
          </a:prstGeom>
        </p:spPr>
      </p:pic>
      <p:cxnSp>
        <p:nvCxnSpPr>
          <p:cNvPr id="40" name="도형 66"/>
          <p:cNvCxnSpPr/>
          <p:nvPr/>
        </p:nvCxnSpPr>
        <p:spPr>
          <a:xfrm>
            <a:off x="10543986" y="2490331"/>
            <a:ext cx="0" cy="1754659"/>
          </a:xfrm>
          <a:prstGeom prst="straightConnector1">
            <a:avLst/>
          </a:prstGeom>
          <a:ln w="88900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도형 68"/>
          <p:cNvSpPr>
            <a:spLocks/>
          </p:cNvSpPr>
          <p:nvPr/>
        </p:nvSpPr>
        <p:spPr>
          <a:xfrm>
            <a:off x="10651523" y="3018359"/>
            <a:ext cx="921987" cy="698602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900" b="1" dirty="0" smtClean="0">
                <a:latin typeface="나눔고딕" charset="0"/>
                <a:ea typeface="나눔고딕" charset="0"/>
              </a:rPr>
              <a:t>신규 치료법의 통증 경감 효과</a:t>
            </a:r>
            <a:endParaRPr lang="ko-KR" altLang="en-US" sz="900" b="1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39" y="3171568"/>
            <a:ext cx="2442381" cy="3225450"/>
          </a:xfrm>
          <a:prstGeom prst="rect">
            <a:avLst/>
          </a:prstGeom>
        </p:spPr>
      </p:pic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3.1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Simple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5" y="1118870"/>
            <a:ext cx="1105090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</a:t>
            </a: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정의 </a:t>
            </a: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총 콜레스테롤 수치가 높으면 중성지방 수치도 높아진다는 가설을 세웠다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이에 따라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총 콜레스테롤 수치와 중성지방 수치 간의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관계를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알아보기 위해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62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명의 건강 검진 기록을 수집하였다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이때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총 콜레스테롤 수치와 중성지방 수치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사이에는 상관관계가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있으며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총 콜레스테롤 수치가 높으면 중성지방 수치도 높다고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말할 수 있는가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?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11175" y="2553335"/>
            <a:ext cx="2885122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03420" y="3969574"/>
            <a:ext cx="2888774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4562475" y="2553335"/>
            <a:ext cx="700151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산점행렬도</a:t>
            </a: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회귀분석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그래프를 이용한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 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>
            <a:off x="10063480" y="3445259"/>
            <a:ext cx="1496060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상관계수가 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0.67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이므로 총 콜레스테롤 수치와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중성지방 수치에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연관성이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>
            <a:off x="10063480" y="4656455"/>
            <a:ext cx="1496060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전반적으로 </a:t>
            </a:r>
            <a:r>
              <a:rPr lang="ko-KR" altLang="en-US" sz="1000" dirty="0" smtClean="0">
                <a:latin typeface="나눔고딕" charset="0"/>
                <a:ea typeface="나눔고딕" charset="0"/>
              </a:rPr>
              <a:t>총 콜레스테롤 수치가 높을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수록 중성지방 수치도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높음을 확인할 수 있다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3578566" y="3727004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3" y="3030537"/>
            <a:ext cx="2886392" cy="7480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2" y="4437430"/>
            <a:ext cx="2867193" cy="1535001"/>
          </a:xfrm>
          <a:prstGeom prst="rect">
            <a:avLst/>
          </a:prstGeom>
        </p:spPr>
      </p:pic>
      <p:sp>
        <p:nvSpPr>
          <p:cNvPr id="21" name="도형 58"/>
          <p:cNvSpPr>
            <a:spLocks/>
          </p:cNvSpPr>
          <p:nvPr/>
        </p:nvSpPr>
        <p:spPr>
          <a:xfrm>
            <a:off x="1187462" y="4656454"/>
            <a:ext cx="466725" cy="664211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2" name="도형 59"/>
          <p:cNvSpPr>
            <a:spLocks/>
          </p:cNvSpPr>
          <p:nvPr/>
        </p:nvSpPr>
        <p:spPr>
          <a:xfrm>
            <a:off x="2185670" y="5320666"/>
            <a:ext cx="406400" cy="60836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974340"/>
            <a:ext cx="3073249" cy="3504677"/>
          </a:xfrm>
          <a:prstGeom prst="rect">
            <a:avLst/>
          </a:prstGeom>
        </p:spPr>
      </p:pic>
      <p:sp>
        <p:nvSpPr>
          <p:cNvPr id="24" name="도형 60"/>
          <p:cNvSpPr>
            <a:spLocks/>
          </p:cNvSpPr>
          <p:nvPr/>
        </p:nvSpPr>
        <p:spPr>
          <a:xfrm>
            <a:off x="6186288" y="3714458"/>
            <a:ext cx="1079156" cy="481330"/>
          </a:xfrm>
          <a:prstGeom prst="ellipse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3.1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Simple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1810" y="1071880"/>
            <a:ext cx="330644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4244657" y="1071881"/>
            <a:ext cx="351663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회귀분석 가정검정 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정규성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선형성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등분산성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이상치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8187690" y="1063625"/>
            <a:ext cx="3555638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이상치 검정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(sd, hat, d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통합검정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1597660" y="5136515"/>
            <a:ext cx="10145668" cy="1436370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총 콜레스테롤 수치가 중성지방 수치에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영향을 미치지 않는다는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귀무가설을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기각하고 영향을 미친다는 대립가설을 채택한다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2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분석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: ANOVA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검정 결과 회귀선은 통계적으로 유의하게 영향력이 있으며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(p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&lt; 1.925e-09),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회귀식은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y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=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-218.1953 + 1.9595x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로 나타내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진다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lvl="1" algn="just" defTabSz="508000">
              <a:lnSpc>
                <a:spcPct val="12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 총 콜레스테롤 수치는 중성지방 수치 변화에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유의미하며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(p &lt;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1.925e-09),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결정계수는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0.4542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로 영향력은 낮은 것으로 확인되었다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lvl="1" algn="just" defTabSz="508000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  이상치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검정 결과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15, 61, 62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번에 대해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확인할 필요가 있어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보이며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이로 인해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잔차는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정규성을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만족하지 않았다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.(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p =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1.921e-06)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>
            <a:off x="509270" y="5480050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" y="1501140"/>
            <a:ext cx="3306445" cy="921385"/>
          </a:xfrm>
          <a:prstGeom prst="rect">
            <a:avLst/>
          </a:prstGeom>
        </p:spPr>
      </p:pic>
      <p:sp>
        <p:nvSpPr>
          <p:cNvPr id="23" name="도형 65"/>
          <p:cNvSpPr>
            <a:spLocks/>
          </p:cNvSpPr>
          <p:nvPr/>
        </p:nvSpPr>
        <p:spPr>
          <a:xfrm>
            <a:off x="2905657" y="1819275"/>
            <a:ext cx="910057" cy="23501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" y="2564765"/>
            <a:ext cx="3306445" cy="2306955"/>
          </a:xfrm>
          <a:prstGeom prst="rect">
            <a:avLst/>
          </a:prstGeom>
        </p:spPr>
      </p:pic>
      <p:sp>
        <p:nvSpPr>
          <p:cNvPr id="25" name="도형 61"/>
          <p:cNvSpPr>
            <a:spLocks/>
          </p:cNvSpPr>
          <p:nvPr/>
        </p:nvSpPr>
        <p:spPr>
          <a:xfrm>
            <a:off x="2468829" y="4698999"/>
            <a:ext cx="1117016" cy="172721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6" name="도형 60"/>
          <p:cNvSpPr>
            <a:spLocks/>
          </p:cNvSpPr>
          <p:nvPr/>
        </p:nvSpPr>
        <p:spPr>
          <a:xfrm>
            <a:off x="2778002" y="3648471"/>
            <a:ext cx="714842" cy="41340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7" name="도형 59"/>
          <p:cNvSpPr>
            <a:spLocks/>
          </p:cNvSpPr>
          <p:nvPr/>
        </p:nvSpPr>
        <p:spPr>
          <a:xfrm>
            <a:off x="1198434" y="3648471"/>
            <a:ext cx="542925" cy="426453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/>
          <a:stretch/>
        </p:blipFill>
        <p:spPr>
          <a:xfrm>
            <a:off x="4245808" y="1435735"/>
            <a:ext cx="3516630" cy="2764790"/>
          </a:xfrm>
          <a:prstGeom prst="rect">
            <a:avLst/>
          </a:prstGeom>
        </p:spPr>
      </p:pic>
      <p:sp>
        <p:nvSpPr>
          <p:cNvPr id="29" name="도형 64"/>
          <p:cNvSpPr>
            <a:spLocks/>
          </p:cNvSpPr>
          <p:nvPr/>
        </p:nvSpPr>
        <p:spPr bwMode="blackWhite">
          <a:xfrm>
            <a:off x="5311655" y="2452370"/>
            <a:ext cx="1384935" cy="601980"/>
          </a:xfrm>
          <a:prstGeom prst="flowChartOr">
            <a:avLst/>
          </a:prstGeom>
          <a:solidFill>
            <a:schemeClr val="bg1"/>
          </a:solidFill>
          <a:ln w="19050" cap="flat" cmpd="sng">
            <a:solidFill>
              <a:schemeClr val="bg1">
                <a:lumMod val="50000"/>
                <a:alpha val="100000"/>
              </a:schemeClr>
            </a:solidFill>
            <a:prstDash val="sysDash"/>
            <a:round/>
          </a:ln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9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선형성</a:t>
            </a:r>
            <a:r>
              <a:rPr lang="ko-KR" altLang="en-US" sz="9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   </a:t>
            </a:r>
            <a:r>
              <a:rPr lang="ko-KR" altLang="en-US" sz="9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정규성</a:t>
            </a:r>
            <a:endParaRPr lang="ko-KR" altLang="en-US" sz="900" b="1" dirty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9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</a:p>
          <a:p>
            <a:pPr marL="0" indent="0" algn="ctr" defTabSz="508000">
              <a:buFontTx/>
              <a:buNone/>
            </a:pPr>
            <a:r>
              <a:rPr lang="ko-KR" altLang="en-US" sz="9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등분산</a:t>
            </a:r>
            <a:r>
              <a:rPr lang="ko-KR" altLang="en-US" sz="9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  이상치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7"/>
          <a:stretch/>
        </p:blipFill>
        <p:spPr>
          <a:xfrm>
            <a:off x="4244657" y="4221480"/>
            <a:ext cx="3516630" cy="660710"/>
          </a:xfrm>
          <a:prstGeom prst="rect">
            <a:avLst/>
          </a:prstGeom>
        </p:spPr>
      </p:pic>
      <p:sp>
        <p:nvSpPr>
          <p:cNvPr id="31" name="도형 62"/>
          <p:cNvSpPr>
            <a:spLocks/>
          </p:cNvSpPr>
          <p:nvPr/>
        </p:nvSpPr>
        <p:spPr>
          <a:xfrm>
            <a:off x="5517711" y="4674219"/>
            <a:ext cx="1916757" cy="2057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90" y="1501140"/>
            <a:ext cx="3574809" cy="17285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90" y="3237864"/>
            <a:ext cx="3566160" cy="469240"/>
          </a:xfrm>
          <a:prstGeom prst="rect">
            <a:avLst/>
          </a:prstGeom>
        </p:spPr>
      </p:pic>
      <p:sp>
        <p:nvSpPr>
          <p:cNvPr id="34" name="도형 63"/>
          <p:cNvSpPr>
            <a:spLocks/>
          </p:cNvSpPr>
          <p:nvPr/>
        </p:nvSpPr>
        <p:spPr>
          <a:xfrm>
            <a:off x="8198211" y="3356833"/>
            <a:ext cx="229568" cy="35027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5" name="도형 50"/>
          <p:cNvSpPr>
            <a:spLocks/>
          </p:cNvSpPr>
          <p:nvPr/>
        </p:nvSpPr>
        <p:spPr>
          <a:xfrm>
            <a:off x="8187690" y="3807247"/>
            <a:ext cx="3555638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모델 예측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총 콜레스테롤 수치가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200mg/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㎗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인 경우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89" y="4221480"/>
            <a:ext cx="3555639" cy="666626"/>
          </a:xfrm>
          <a:prstGeom prst="rect">
            <a:avLst/>
          </a:prstGeom>
        </p:spPr>
      </p:pic>
      <p:sp>
        <p:nvSpPr>
          <p:cNvPr id="37" name="도형 62"/>
          <p:cNvSpPr>
            <a:spLocks/>
          </p:cNvSpPr>
          <p:nvPr/>
        </p:nvSpPr>
        <p:spPr>
          <a:xfrm>
            <a:off x="8187690" y="4545965"/>
            <a:ext cx="846652" cy="333993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8" name="도형 61"/>
          <p:cNvSpPr>
            <a:spLocks/>
          </p:cNvSpPr>
          <p:nvPr/>
        </p:nvSpPr>
        <p:spPr>
          <a:xfrm>
            <a:off x="511810" y="4613188"/>
            <a:ext cx="1529466" cy="147391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0. Contents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511175" y="911225"/>
            <a:ext cx="5695950" cy="58169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T-test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- 1.1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sample T-test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- 1.2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Independent samples T-test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- 1.3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Paired samples T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est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ANOVA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- 2.1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One-way ANOVA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- 2.2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Repeated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Measured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ANOVA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- 2.3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Two-way ANOVA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- 2.4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Two-wa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peated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asure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ANOVA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Regression Analysis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- 3.1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Simple </a:t>
            </a:r>
            <a:r>
              <a:rPr lang="ko-KR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- 3.2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Multiple Linear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Regression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- 3.3 </a:t>
            </a:r>
            <a:r>
              <a:rPr lang="ko-KR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Logistic Regression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Decision Tree</a:t>
            </a:r>
          </a:p>
          <a:p>
            <a:pPr marL="285750" indent="-28575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Ensemble Model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- 5.1 Ensemble Model(Bagging)</a:t>
            </a:r>
          </a:p>
          <a:p>
            <a:pPr lvl="1" defTabSz="508000">
              <a:lnSpc>
                <a:spcPct val="150000"/>
              </a:lnSpc>
            </a:pP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- 5.2 Ensemble Model(Random Forest)</a:t>
            </a:r>
          </a:p>
          <a:p>
            <a:pPr marL="285750" indent="-285750" defTabSz="5080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Neural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13299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3.2 Multiple Linear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1175" y="1083310"/>
            <a:ext cx="1118171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대학에서는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2019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년 재학생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100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명을 대상으로 교육수요자 만족도 조사를 실시하였다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전공교육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교양교육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도서관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장학금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행정서비스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편의시설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그리고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강의실 환경으로 구성된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독립변수 중에서 만족도에 영향을 주는 변수는 무엇인가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?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만족도를 더 높이기 위하여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대학교가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가장 신경을 써야 할 측면은 무엇인가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?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4" y="2567940"/>
            <a:ext cx="3006381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4" y="3986152"/>
            <a:ext cx="3006003" cy="24257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5061053" y="2570480"/>
            <a:ext cx="6631837" cy="28511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산점행렬도를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이용한 데이터 분석 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>
            <a:off x="3961765" y="378904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>
            <a:off x="10023064" y="3586480"/>
            <a:ext cx="1674272" cy="88646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강의실 환경과 재학생 만족도 간의 상관도가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가장 높다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ctr" defTabSz="508000">
              <a:buFontTx/>
              <a:buNone/>
            </a:pPr>
            <a:r>
              <a:rPr lang="en-US" altLang="ko-KR" sz="1000" dirty="0" smtClean="0">
                <a:latin typeface="나눔고딕" charset="0"/>
                <a:ea typeface="나눔고딕" charset="0"/>
              </a:rPr>
              <a:t>(0.89)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73" name="도형 72"/>
          <p:cNvSpPr>
            <a:spLocks/>
          </p:cNvSpPr>
          <p:nvPr/>
        </p:nvSpPr>
        <p:spPr>
          <a:xfrm>
            <a:off x="10027509" y="5143173"/>
            <a:ext cx="1669827" cy="88646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그 다음으로는 </a:t>
            </a: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편의시설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도서관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교양교육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순으로 상관관계가 있음을 확인할 수 있다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4" y="2915542"/>
            <a:ext cx="3006002" cy="101002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4" y="4289304"/>
            <a:ext cx="3006002" cy="2407920"/>
          </a:xfrm>
          <a:prstGeom prst="rect">
            <a:avLst/>
          </a:prstGeom>
        </p:spPr>
      </p:pic>
      <p:sp>
        <p:nvSpPr>
          <p:cNvPr id="28" name="도형 67"/>
          <p:cNvSpPr>
            <a:spLocks/>
          </p:cNvSpPr>
          <p:nvPr/>
        </p:nvSpPr>
        <p:spPr>
          <a:xfrm>
            <a:off x="1580770" y="4431665"/>
            <a:ext cx="433405" cy="116332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9" name="도형 68"/>
          <p:cNvSpPr>
            <a:spLocks/>
          </p:cNvSpPr>
          <p:nvPr/>
        </p:nvSpPr>
        <p:spPr>
          <a:xfrm>
            <a:off x="2861861" y="5571026"/>
            <a:ext cx="391328" cy="1126198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53" y="2915542"/>
            <a:ext cx="4962010" cy="3781682"/>
          </a:xfrm>
          <a:prstGeom prst="rect">
            <a:avLst/>
          </a:prstGeom>
        </p:spPr>
      </p:pic>
      <p:sp>
        <p:nvSpPr>
          <p:cNvPr id="31" name="도형 58"/>
          <p:cNvSpPr>
            <a:spLocks/>
          </p:cNvSpPr>
          <p:nvPr/>
        </p:nvSpPr>
        <p:spPr>
          <a:xfrm>
            <a:off x="9295594" y="5699399"/>
            <a:ext cx="553196" cy="330234"/>
          </a:xfrm>
          <a:prstGeom prst="ellipse">
            <a:avLst/>
          </a:prstGeom>
          <a:solidFill>
            <a:srgbClr val="FFFF00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3.2 Multiple Linear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11810" y="1081405"/>
            <a:ext cx="346202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ANOVA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분석</a:t>
            </a:r>
          </a:p>
        </p:txBody>
      </p:sp>
      <p:sp>
        <p:nvSpPr>
          <p:cNvPr id="54" name="도형 53"/>
          <p:cNvSpPr>
            <a:spLocks/>
          </p:cNvSpPr>
          <p:nvPr/>
        </p:nvSpPr>
        <p:spPr>
          <a:xfrm>
            <a:off x="513081" y="3797368"/>
            <a:ext cx="3467734" cy="28448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다중공선성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확인</a:t>
            </a: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4418648" y="1081405"/>
            <a:ext cx="3318510" cy="288924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다중 회귀분석</a:t>
            </a: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8181975" y="1073785"/>
            <a:ext cx="3432810" cy="29654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표준화 회귀계수</a:t>
            </a: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8915400" y="5266054"/>
            <a:ext cx="2699385" cy="1259206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표준화 회귀계수</a:t>
            </a:r>
          </a:p>
          <a:p>
            <a:pPr marL="171450" indent="-171450" algn="ctr" defTabSz="508000">
              <a:buFont typeface="Symbol"/>
              <a:buChar char="Þ"/>
            </a:pP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종속변수와 예측변수들의 상대적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</a:t>
            </a:r>
            <a:endParaRPr lang="en-US" altLang="ko-KR" sz="1100" b="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algn="ctr" defTabSz="508000"/>
            <a:r>
              <a:rPr lang="en-US" altLang="ko-KR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교를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어렵지 않게 하기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위해 변수들을 표준화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시키는 작업을 함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2" name="도형 61"/>
          <p:cNvCxnSpPr>
            <a:stCxn id="67" idx="0"/>
          </p:cNvCxnSpPr>
          <p:nvPr/>
        </p:nvCxnSpPr>
        <p:spPr>
          <a:xfrm flipH="1" flipV="1">
            <a:off x="3611864" y="4997452"/>
            <a:ext cx="725186" cy="26860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65"/>
          <p:cNvSpPr>
            <a:spLocks/>
          </p:cNvSpPr>
          <p:nvPr/>
        </p:nvSpPr>
        <p:spPr>
          <a:xfrm>
            <a:off x="6162675" y="5266054"/>
            <a:ext cx="2256395" cy="1259206"/>
          </a:xfrm>
          <a:prstGeom prst="roundRect">
            <a:avLst/>
          </a:prstGeom>
          <a:solidFill>
            <a:srgbClr val="92D050">
              <a:alpha val="23000"/>
            </a:srgbClr>
          </a:solidFill>
          <a:ln w="28575" cap="flat" cmpd="sng">
            <a:solidFill>
              <a:schemeClr val="bg1"/>
            </a:solidFill>
            <a:prstDash val="sys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다중 회귀분석 결과</a:t>
            </a:r>
          </a:p>
          <a:p>
            <a:pPr marL="171450" indent="-171450" algn="ctr" defTabSz="508000">
              <a:buFont typeface="Symbol"/>
              <a:buChar char="Þ"/>
            </a:pP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실제로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재학생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만족도에 영향을 주는 요인은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강의실 환경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(p=3.57e-15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)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과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편의시설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(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=0.0062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)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으로 확인됨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>
            <a:off x="2929890" y="5266054"/>
            <a:ext cx="2814320" cy="125920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 err="1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다중공선성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확인 결과 </a:t>
            </a:r>
          </a:p>
          <a:p>
            <a:pPr marL="171450" indent="-171450" algn="ctr" defTabSz="508000">
              <a:buFont typeface="Symbol"/>
              <a:buChar char="Þ"/>
            </a:pP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회귀 분석 모델의 변수들은 다른 예측 변수들과 상관 정도가 높지 않아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결과</a:t>
            </a:r>
            <a:endParaRPr lang="en-US" altLang="ko-KR" sz="1100" b="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algn="ctr" defTabSz="508000"/>
            <a:r>
              <a:rPr lang="en-US" altLang="ko-KR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시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부정적 영향을 미치지 않음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>
            <a:off x="513080" y="5282565"/>
            <a:ext cx="2114790" cy="124269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ANOVA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검정 결과</a:t>
            </a:r>
          </a:p>
          <a:p>
            <a:pPr marL="171450" indent="-171450" algn="ctr" defTabSz="508000">
              <a:buFont typeface="Symbol"/>
              <a:buChar char="Þ"/>
            </a:pP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값이 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0.05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이상인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장학금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을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제외한 나머지 변수들은 회귀 모델을 구축하는 데에 유의미하게 영향력이 있음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9" y="1425609"/>
            <a:ext cx="3469005" cy="2314575"/>
          </a:xfrm>
          <a:prstGeom prst="rect">
            <a:avLst/>
          </a:prstGeom>
        </p:spPr>
      </p:pic>
      <p:sp>
        <p:nvSpPr>
          <p:cNvPr id="25" name="도형 54"/>
          <p:cNvSpPr>
            <a:spLocks/>
          </p:cNvSpPr>
          <p:nvPr/>
        </p:nvSpPr>
        <p:spPr>
          <a:xfrm>
            <a:off x="2936874" y="1980753"/>
            <a:ext cx="971601" cy="115489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" y="4138295"/>
            <a:ext cx="3457575" cy="792549"/>
          </a:xfrm>
          <a:prstGeom prst="rect">
            <a:avLst/>
          </a:prstGeom>
        </p:spPr>
      </p:pic>
      <p:sp>
        <p:nvSpPr>
          <p:cNvPr id="28" name="도형 57"/>
          <p:cNvSpPr>
            <a:spLocks/>
          </p:cNvSpPr>
          <p:nvPr/>
        </p:nvSpPr>
        <p:spPr>
          <a:xfrm>
            <a:off x="511809" y="4138295"/>
            <a:ext cx="3457575" cy="79254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63" name="도형 62"/>
          <p:cNvCxnSpPr>
            <a:stCxn id="68" idx="0"/>
          </p:cNvCxnSpPr>
          <p:nvPr/>
        </p:nvCxnSpPr>
        <p:spPr>
          <a:xfrm flipV="1">
            <a:off x="1570475" y="3204519"/>
            <a:ext cx="1790563" cy="2078046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89" y="1430647"/>
            <a:ext cx="3334385" cy="3500198"/>
          </a:xfrm>
          <a:prstGeom prst="rect">
            <a:avLst/>
          </a:prstGeom>
        </p:spPr>
      </p:pic>
      <p:sp>
        <p:nvSpPr>
          <p:cNvPr id="35" name="도형 59"/>
          <p:cNvSpPr>
            <a:spLocks/>
          </p:cNvSpPr>
          <p:nvPr/>
        </p:nvSpPr>
        <p:spPr>
          <a:xfrm>
            <a:off x="6591548" y="2718486"/>
            <a:ext cx="681355" cy="1276701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65" name="도형 64"/>
          <p:cNvCxnSpPr>
            <a:stCxn id="66" idx="0"/>
          </p:cNvCxnSpPr>
          <p:nvPr/>
        </p:nvCxnSpPr>
        <p:spPr>
          <a:xfrm flipH="1" flipV="1">
            <a:off x="6944497" y="4081848"/>
            <a:ext cx="346376" cy="1184206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1430648"/>
            <a:ext cx="3439160" cy="3500198"/>
          </a:xfrm>
          <a:prstGeom prst="rect">
            <a:avLst/>
          </a:prstGeom>
        </p:spPr>
      </p:pic>
      <p:sp>
        <p:nvSpPr>
          <p:cNvPr id="42" name="도형 60"/>
          <p:cNvSpPr>
            <a:spLocks/>
          </p:cNvSpPr>
          <p:nvPr/>
        </p:nvSpPr>
        <p:spPr>
          <a:xfrm>
            <a:off x="9290651" y="2886874"/>
            <a:ext cx="789288" cy="124788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64" name="도형 63"/>
          <p:cNvCxnSpPr>
            <a:stCxn id="59" idx="0"/>
          </p:cNvCxnSpPr>
          <p:nvPr/>
        </p:nvCxnSpPr>
        <p:spPr>
          <a:xfrm flipH="1" flipV="1">
            <a:off x="9704175" y="4226012"/>
            <a:ext cx="560918" cy="104004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3.2 Multiple Linear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810" y="1104900"/>
            <a:ext cx="3306445" cy="2997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회귀분석 가정검정 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그림으로 확인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)  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4351337" y="1104900"/>
            <a:ext cx="3116580" cy="2997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회귀분석 가정검정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수치로 확인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  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8001000" y="1104900"/>
            <a:ext cx="3815715" cy="29845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이상치 검정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(sd, hat, d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통합검정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/>
          <a:stretch/>
        </p:blipFill>
        <p:spPr>
          <a:xfrm>
            <a:off x="509270" y="1486707"/>
            <a:ext cx="3308985" cy="3417861"/>
          </a:xfrm>
          <a:prstGeom prst="rect">
            <a:avLst/>
          </a:prstGeom>
        </p:spPr>
      </p:pic>
      <p:sp>
        <p:nvSpPr>
          <p:cNvPr id="19" name="도형 57"/>
          <p:cNvSpPr>
            <a:spLocks/>
          </p:cNvSpPr>
          <p:nvPr/>
        </p:nvSpPr>
        <p:spPr bwMode="blackWhite">
          <a:xfrm>
            <a:off x="1558607" y="2844919"/>
            <a:ext cx="1207770" cy="586105"/>
          </a:xfrm>
          <a:prstGeom prst="flowChartOr">
            <a:avLst/>
          </a:prstGeom>
          <a:solidFill>
            <a:schemeClr val="bg1"/>
          </a:solidFill>
          <a:ln w="28575" cap="flat" cmpd="sng">
            <a:solidFill>
              <a:schemeClr val="bg1">
                <a:lumMod val="50000"/>
                <a:alpha val="100000"/>
              </a:schemeClr>
            </a:solidFill>
            <a:prstDash val="sysDash"/>
            <a:round/>
          </a:ln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900" b="1">
                <a:solidFill>
                  <a:srgbClr val="FF0000"/>
                </a:solidFill>
                <a:latin typeface="나눔고딕" charset="0"/>
                <a:ea typeface="나눔고딕" charset="0"/>
              </a:rPr>
              <a:t>선형성    정규성</a:t>
            </a:r>
          </a:p>
          <a:p>
            <a:pPr marL="0" indent="0" algn="ctr" defTabSz="508000">
              <a:buFontTx/>
              <a:buNone/>
            </a:pPr>
            <a:r>
              <a:rPr lang="ko-KR" altLang="en-US" sz="900" b="1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</a:p>
          <a:p>
            <a:pPr marL="0" indent="0" algn="ctr" defTabSz="508000">
              <a:buFontTx/>
              <a:buNone/>
            </a:pPr>
            <a:r>
              <a:rPr lang="ko-KR" altLang="en-US" sz="900" b="1">
                <a:solidFill>
                  <a:srgbClr val="FF0000"/>
                </a:solidFill>
                <a:latin typeface="나눔고딕" charset="0"/>
                <a:ea typeface="나눔고딕" charset="0"/>
              </a:rPr>
              <a:t>등분산   이상치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351338" y="1546225"/>
            <a:ext cx="3116580" cy="3358343"/>
            <a:chOff x="4472795" y="1440080"/>
            <a:chExt cx="3246405" cy="201185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799" y="1440080"/>
              <a:ext cx="3246401" cy="57155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797" y="2011630"/>
              <a:ext cx="3246401" cy="86113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795" y="2872765"/>
              <a:ext cx="3246405" cy="579170"/>
            </a:xfrm>
            <a:prstGeom prst="rect">
              <a:avLst/>
            </a:prstGeom>
          </p:spPr>
        </p:pic>
      </p:grpSp>
      <p:sp>
        <p:nvSpPr>
          <p:cNvPr id="24" name="도형 60"/>
          <p:cNvSpPr>
            <a:spLocks/>
          </p:cNvSpPr>
          <p:nvPr/>
        </p:nvSpPr>
        <p:spPr>
          <a:xfrm>
            <a:off x="6620192" y="2240903"/>
            <a:ext cx="847724" cy="21780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5" name="도형 59"/>
          <p:cNvSpPr>
            <a:spLocks/>
          </p:cNvSpPr>
          <p:nvPr/>
        </p:nvSpPr>
        <p:spPr>
          <a:xfrm>
            <a:off x="5456554" y="3704101"/>
            <a:ext cx="1422041" cy="233672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6" name="도형 59"/>
          <p:cNvSpPr>
            <a:spLocks/>
          </p:cNvSpPr>
          <p:nvPr/>
        </p:nvSpPr>
        <p:spPr>
          <a:xfrm>
            <a:off x="6878595" y="4179245"/>
            <a:ext cx="589323" cy="45041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95" y="1546197"/>
            <a:ext cx="3855857" cy="25754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64" y="4121613"/>
            <a:ext cx="3814445" cy="782955"/>
          </a:xfrm>
          <a:prstGeom prst="rect">
            <a:avLst/>
          </a:prstGeom>
        </p:spPr>
      </p:pic>
      <p:sp>
        <p:nvSpPr>
          <p:cNvPr id="29" name="도형 58"/>
          <p:cNvSpPr>
            <a:spLocks/>
          </p:cNvSpPr>
          <p:nvPr/>
        </p:nvSpPr>
        <p:spPr>
          <a:xfrm>
            <a:off x="8000064" y="4201623"/>
            <a:ext cx="325584" cy="70294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0" name="도형 67"/>
          <p:cNvSpPr>
            <a:spLocks/>
          </p:cNvSpPr>
          <p:nvPr/>
        </p:nvSpPr>
        <p:spPr>
          <a:xfrm>
            <a:off x="3742886" y="5263516"/>
            <a:ext cx="4333481" cy="108956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회귀분석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가정검정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결과</a:t>
            </a:r>
            <a:endParaRPr lang="en-US" altLang="ko-KR" sz="1100" b="1" dirty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algn="ctr" defTabSz="508000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잔차들이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등분산성과</a:t>
            </a:r>
            <a:r>
              <a:rPr lang="en-US" altLang="ko-KR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정규성을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띠고 서로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독립임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이상치 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20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번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, 31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번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, 81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번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, 84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번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, 87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번에 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대해 확인할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필요성이 있음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3.2 Multiple Linear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4" name="도형 53"/>
          <p:cNvSpPr>
            <a:spLocks/>
          </p:cNvSpPr>
          <p:nvPr/>
        </p:nvSpPr>
        <p:spPr>
          <a:xfrm>
            <a:off x="1365250" y="5379308"/>
            <a:ext cx="10509885" cy="1387526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대학교 재학생들의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만족도에 영향을 주는 요인을 분석한 결과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회귀 모델은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유의한 것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으로 나타났다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 (p &lt; 2.2e-16)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분석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: ANOVA,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다중공선성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확인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표준화 회귀계수 등의 작업을 통하여 결과 값이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유의미할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수 있도록 통계 분석을 하였다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           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강의실 환경과 편의시설이 재학생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만족도에 영향을 주는 요인으로 판별되었으며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그 중에서도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강의실 환경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이 가장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큰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요인임을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확인하였다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         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한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편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회귀분석 가정검정 결과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잔차들이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등분산성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과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정규성을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띠고 서로 독립임이 판별되었으며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개 정도의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이상치에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대해 확인할 필요성을 보였다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511810" y="5661934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" y="1480481"/>
            <a:ext cx="3648298" cy="3034139"/>
          </a:xfrm>
          <a:prstGeom prst="rect">
            <a:avLst/>
          </a:prstGeom>
        </p:spPr>
      </p:pic>
      <p:sp>
        <p:nvSpPr>
          <p:cNvPr id="19" name="도형 67"/>
          <p:cNvSpPr>
            <a:spLocks/>
          </p:cNvSpPr>
          <p:nvPr/>
        </p:nvSpPr>
        <p:spPr>
          <a:xfrm>
            <a:off x="1062784" y="4616411"/>
            <a:ext cx="2546350" cy="64145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결정계수 값은 </a:t>
            </a:r>
            <a:r>
              <a:rPr lang="en-US" altLang="ko-KR" sz="11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0.8125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로 종속변수의 </a:t>
            </a:r>
            <a:r>
              <a:rPr lang="ko-KR" altLang="en-US" sz="11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약 </a:t>
            </a:r>
            <a:r>
              <a:rPr lang="en-US" altLang="ko-KR" sz="11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81%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를 설명하고 있다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도형 59"/>
          <p:cNvSpPr>
            <a:spLocks/>
          </p:cNvSpPr>
          <p:nvPr/>
        </p:nvSpPr>
        <p:spPr>
          <a:xfrm>
            <a:off x="2335959" y="4220576"/>
            <a:ext cx="1651584" cy="20897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69324" y="1480481"/>
            <a:ext cx="3648298" cy="3034139"/>
            <a:chOff x="3570431" y="1480481"/>
            <a:chExt cx="3932934" cy="302007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435"/>
            <a:stretch/>
          </p:blipFill>
          <p:spPr>
            <a:xfrm>
              <a:off x="3570431" y="1480481"/>
              <a:ext cx="3932934" cy="140276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431" y="2883245"/>
              <a:ext cx="3932934" cy="1617308"/>
            </a:xfrm>
            <a:prstGeom prst="rect">
              <a:avLst/>
            </a:prstGeom>
          </p:spPr>
        </p:pic>
      </p:grpSp>
      <p:sp>
        <p:nvSpPr>
          <p:cNvPr id="30" name="도형 67"/>
          <p:cNvSpPr>
            <a:spLocks/>
          </p:cNvSpPr>
          <p:nvPr/>
        </p:nvSpPr>
        <p:spPr>
          <a:xfrm>
            <a:off x="5008859" y="4616411"/>
            <a:ext cx="2369227" cy="64145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설명력이 낮은 변수가 소거되면서</a:t>
            </a:r>
            <a:endParaRPr lang="en-US" altLang="ko-KR" sz="110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AIC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값이 감소하는 것을 확인</a:t>
            </a:r>
            <a:endParaRPr lang="en-US" altLang="ko-KR" sz="1100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중간 과정 생략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37" y="1480481"/>
            <a:ext cx="3648299" cy="3034139"/>
          </a:xfrm>
          <a:prstGeom prst="rect">
            <a:avLst/>
          </a:prstGeom>
        </p:spPr>
      </p:pic>
      <p:sp>
        <p:nvSpPr>
          <p:cNvPr id="34" name="도형 49"/>
          <p:cNvSpPr>
            <a:spLocks/>
          </p:cNvSpPr>
          <p:nvPr/>
        </p:nvSpPr>
        <p:spPr>
          <a:xfrm>
            <a:off x="511810" y="1115336"/>
            <a:ext cx="3648298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모델 성능 평가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도형 50"/>
          <p:cNvSpPr>
            <a:spLocks/>
          </p:cNvSpPr>
          <p:nvPr/>
        </p:nvSpPr>
        <p:spPr>
          <a:xfrm>
            <a:off x="4369324" y="1110041"/>
            <a:ext cx="3648298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회귀 모델 최적화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후진소거법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도형 49"/>
          <p:cNvSpPr>
            <a:spLocks/>
          </p:cNvSpPr>
          <p:nvPr/>
        </p:nvSpPr>
        <p:spPr>
          <a:xfrm>
            <a:off x="8226837" y="1120102"/>
            <a:ext cx="3648298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최적화된 모델 성능 평가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도형 59"/>
          <p:cNvSpPr>
            <a:spLocks/>
          </p:cNvSpPr>
          <p:nvPr/>
        </p:nvSpPr>
        <p:spPr>
          <a:xfrm>
            <a:off x="10050986" y="4164003"/>
            <a:ext cx="1630268" cy="20897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8" name="도형 59"/>
          <p:cNvSpPr>
            <a:spLocks/>
          </p:cNvSpPr>
          <p:nvPr/>
        </p:nvSpPr>
        <p:spPr>
          <a:xfrm>
            <a:off x="4369322" y="1712152"/>
            <a:ext cx="3648299" cy="31293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9" name="도형 59"/>
          <p:cNvSpPr>
            <a:spLocks/>
          </p:cNvSpPr>
          <p:nvPr/>
        </p:nvSpPr>
        <p:spPr>
          <a:xfrm>
            <a:off x="4369321" y="2884242"/>
            <a:ext cx="3648299" cy="237207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0" name="도형 59"/>
          <p:cNvSpPr>
            <a:spLocks/>
          </p:cNvSpPr>
          <p:nvPr/>
        </p:nvSpPr>
        <p:spPr>
          <a:xfrm>
            <a:off x="4369324" y="3773255"/>
            <a:ext cx="3648299" cy="20734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41" name="도형 67"/>
          <p:cNvSpPr>
            <a:spLocks/>
          </p:cNvSpPr>
          <p:nvPr/>
        </p:nvSpPr>
        <p:spPr>
          <a:xfrm>
            <a:off x="8777811" y="4616411"/>
            <a:ext cx="2546350" cy="64145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결정계수 값이 </a:t>
            </a:r>
            <a:r>
              <a:rPr lang="en-US" altLang="ko-KR" sz="11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0.818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로 증가하였으나 큰 차이를 보이지는 않았다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Logistic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6095" y="1134745"/>
            <a:ext cx="1109408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H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자동차의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P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부품 공장은 신차에 사용하게 될 새로운 부품을 납품하기로 결정하였고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1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차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생산분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(45231-3B400)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을 생산하였다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제품 두께가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[21mm, 27mm]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구간에 속하는지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를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반응변수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(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양품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or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불량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)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로 하여 다른 공정 변수들이 어떤 영향을 미치는지 분석하고자 한다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로지스틱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회귀 모형을 사용하여 양품과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불량의심품을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구별했을 때 높은 분류 성능을 보여주는가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?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5037455" y="2494796"/>
            <a:ext cx="6560185" cy="288648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산점행렬도를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이용한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분석 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>
            <a:off x="4131945" y="388175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>
            <a:off x="10069831" y="3429000"/>
            <a:ext cx="1530350" cy="97409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불량률은 </a:t>
            </a:r>
            <a:r>
              <a:rPr lang="ko-KR" altLang="en-US" sz="1000" b="0" dirty="0" err="1" smtClean="0">
                <a:latin typeface="나눔고딕" charset="0"/>
                <a:ea typeface="나눔고딕" charset="0"/>
              </a:rPr>
              <a:t>실압력과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 가장 높은 상관 관계를 가진다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</a:p>
          <a:p>
            <a:pPr marL="0" indent="0" algn="ctr" defTabSz="508000">
              <a:buFontTx/>
              <a:buNone/>
            </a:pPr>
            <a:r>
              <a:rPr lang="en-US" altLang="ko-KR" sz="1000" dirty="0" smtClean="0">
                <a:latin typeface="나눔고딕" charset="0"/>
                <a:ea typeface="나눔고딕" charset="0"/>
              </a:rPr>
              <a:t>(-0.56)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>
            <a:off x="10069832" y="5335809"/>
            <a:ext cx="1538604" cy="97409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상관계수가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음수인</a:t>
            </a:r>
            <a:r>
              <a:rPr lang="en-US" altLang="ko-KR" sz="1000" dirty="0" smtClean="0">
                <a:latin typeface="나눔고딕" charset="0"/>
                <a:ea typeface="나눔고딕" charset="0"/>
              </a:rPr>
              <a:t>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경우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,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 각 요인들이 서로 반비례 관계임이 확인된다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24" name="도형 51"/>
          <p:cNvSpPr>
            <a:spLocks/>
          </p:cNvSpPr>
          <p:nvPr/>
        </p:nvSpPr>
        <p:spPr>
          <a:xfrm>
            <a:off x="511175" y="2495788"/>
            <a:ext cx="333402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불러오기 및 공정 변수 설정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79"/>
          <a:stretch/>
        </p:blipFill>
        <p:spPr>
          <a:xfrm>
            <a:off x="511174" y="2825524"/>
            <a:ext cx="3334025" cy="996833"/>
          </a:xfrm>
          <a:prstGeom prst="rect">
            <a:avLst/>
          </a:prstGeom>
        </p:spPr>
      </p:pic>
      <p:sp>
        <p:nvSpPr>
          <p:cNvPr id="26" name="도형 52"/>
          <p:cNvSpPr>
            <a:spLocks/>
          </p:cNvSpPr>
          <p:nvPr/>
        </p:nvSpPr>
        <p:spPr>
          <a:xfrm>
            <a:off x="511175" y="3865073"/>
            <a:ext cx="3334025" cy="28194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4189729"/>
            <a:ext cx="3334025" cy="2539247"/>
          </a:xfrm>
          <a:prstGeom prst="rect">
            <a:avLst/>
          </a:prstGeom>
        </p:spPr>
      </p:pic>
      <p:sp>
        <p:nvSpPr>
          <p:cNvPr id="28" name="도형 60"/>
          <p:cNvSpPr>
            <a:spLocks/>
          </p:cNvSpPr>
          <p:nvPr/>
        </p:nvSpPr>
        <p:spPr>
          <a:xfrm>
            <a:off x="2177200" y="6023887"/>
            <a:ext cx="303815" cy="70509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9" name="도형 59"/>
          <p:cNvSpPr>
            <a:spLocks/>
          </p:cNvSpPr>
          <p:nvPr/>
        </p:nvSpPr>
        <p:spPr>
          <a:xfrm>
            <a:off x="2242118" y="4633114"/>
            <a:ext cx="352912" cy="7026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2" y="2996805"/>
            <a:ext cx="5029200" cy="3732171"/>
          </a:xfrm>
          <a:prstGeom prst="rect">
            <a:avLst/>
          </a:prstGeom>
        </p:spPr>
      </p:pic>
      <p:sp>
        <p:nvSpPr>
          <p:cNvPr id="31" name="도형 58"/>
          <p:cNvSpPr>
            <a:spLocks/>
          </p:cNvSpPr>
          <p:nvPr/>
        </p:nvSpPr>
        <p:spPr>
          <a:xfrm>
            <a:off x="5170789" y="3105389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고정 시간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도형 58"/>
          <p:cNvSpPr>
            <a:spLocks/>
          </p:cNvSpPr>
          <p:nvPr/>
        </p:nvSpPr>
        <p:spPr>
          <a:xfrm>
            <a:off x="5871930" y="3560409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a </a:t>
            </a: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속도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도형 58"/>
          <p:cNvSpPr>
            <a:spLocks/>
          </p:cNvSpPr>
          <p:nvPr/>
        </p:nvSpPr>
        <p:spPr>
          <a:xfrm>
            <a:off x="6548358" y="4075765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800" b="1" dirty="0">
                <a:solidFill>
                  <a:srgbClr val="FFFF00"/>
                </a:solidFill>
                <a:latin typeface="나눔고딕" charset="0"/>
                <a:ea typeface="나눔고딕" charset="0"/>
              </a:rPr>
              <a:t>b</a:t>
            </a:r>
            <a:r>
              <a:rPr lang="en-US" altLang="ko-KR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속도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4" name="도형 58"/>
          <p:cNvSpPr>
            <a:spLocks/>
          </p:cNvSpPr>
          <p:nvPr/>
        </p:nvSpPr>
        <p:spPr>
          <a:xfrm>
            <a:off x="7225491" y="4533033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800" b="1" dirty="0" err="1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실압력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도형 58"/>
          <p:cNvSpPr>
            <a:spLocks/>
          </p:cNvSpPr>
          <p:nvPr/>
        </p:nvSpPr>
        <p:spPr>
          <a:xfrm>
            <a:off x="7894358" y="4984642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하중 시간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6" name="도형 58"/>
          <p:cNvSpPr>
            <a:spLocks/>
          </p:cNvSpPr>
          <p:nvPr/>
        </p:nvSpPr>
        <p:spPr>
          <a:xfrm>
            <a:off x="8572462" y="5486735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고압 시간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도형 58"/>
          <p:cNvSpPr>
            <a:spLocks/>
          </p:cNvSpPr>
          <p:nvPr/>
        </p:nvSpPr>
        <p:spPr>
          <a:xfrm>
            <a:off x="9277350" y="6023887"/>
            <a:ext cx="645125" cy="237683"/>
          </a:xfrm>
          <a:prstGeom prst="snip1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800" b="1" dirty="0" smtClean="0">
                <a:solidFill>
                  <a:srgbClr val="FFFF00"/>
                </a:solidFill>
                <a:latin typeface="나눔고딕" charset="0"/>
                <a:ea typeface="나눔고딕" charset="0"/>
              </a:rPr>
              <a:t>불량률</a:t>
            </a:r>
            <a:endParaRPr lang="ko-KR" altLang="en-US" sz="800" b="1" dirty="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도형 58"/>
          <p:cNvSpPr>
            <a:spLocks/>
          </p:cNvSpPr>
          <p:nvPr/>
        </p:nvSpPr>
        <p:spPr>
          <a:xfrm>
            <a:off x="9277350" y="4643755"/>
            <a:ext cx="599161" cy="397759"/>
          </a:xfrm>
          <a:prstGeom prst="ellipse">
            <a:avLst/>
          </a:prstGeom>
          <a:solidFill>
            <a:srgbClr val="FFFF00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5" y="1495527"/>
            <a:ext cx="3645535" cy="24305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495527"/>
            <a:ext cx="3802380" cy="3648505"/>
          </a:xfrm>
          <a:prstGeom prst="rect">
            <a:avLst/>
          </a:prstGeom>
        </p:spPr>
      </p:pic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Logistic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40" y="1160145"/>
            <a:ext cx="379095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로지스틱 회귀분석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7959725" y="1160145"/>
            <a:ext cx="3645535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Odds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계산</a:t>
            </a: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4373802" y="5455321"/>
            <a:ext cx="3486305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적합한 모델을 구축하기 위해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변수의 최적화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가 필요함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4818697" y="3362325"/>
            <a:ext cx="2629535" cy="63309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a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속도와 하중 시간의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값은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0.05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보다</a:t>
            </a:r>
            <a:endParaRPr lang="en-US" altLang="ko-KR" sz="1100" b="1" dirty="0" smtClean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크므로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의미 없는 변수</a:t>
            </a: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4818697" y="2507051"/>
            <a:ext cx="2629535" cy="574040"/>
          </a:xfrm>
          <a:prstGeom prst="roundRect">
            <a:avLst/>
          </a:prstGeom>
          <a:solidFill>
            <a:srgbClr val="92D050">
              <a:alpha val="23000"/>
            </a:srgbClr>
          </a:solidFill>
          <a:ln w="28575" cap="flat" cmpd="sng">
            <a:solidFill>
              <a:schemeClr val="bg1"/>
            </a:solidFill>
            <a:prstDash val="sys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b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속도가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약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4.64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배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영향을 미친다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1" name="도형 60"/>
          <p:cNvCxnSpPr>
            <a:stCxn id="58" idx="1"/>
          </p:cNvCxnSpPr>
          <p:nvPr/>
        </p:nvCxnSpPr>
        <p:spPr>
          <a:xfrm flipH="1" flipV="1">
            <a:off x="2413687" y="3675381"/>
            <a:ext cx="2405010" cy="3492"/>
          </a:xfrm>
          <a:prstGeom prst="straightConnector1">
            <a:avLst/>
          </a:prstGeom>
          <a:ln w="19050" cap="flat" cmpd="sng">
            <a:solidFill>
              <a:srgbClr val="7F8590">
                <a:alpha val="100000"/>
              </a:srgb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61"/>
          <p:cNvCxnSpPr>
            <a:stCxn id="59" idx="3"/>
          </p:cNvCxnSpPr>
          <p:nvPr/>
        </p:nvCxnSpPr>
        <p:spPr>
          <a:xfrm>
            <a:off x="7448232" y="2794071"/>
            <a:ext cx="1516698" cy="610792"/>
          </a:xfrm>
          <a:prstGeom prst="straightConnector1">
            <a:avLst/>
          </a:prstGeom>
          <a:ln w="19050" cap="flat" cmpd="sng">
            <a:solidFill>
              <a:srgbClr val="7F8590">
                <a:alpha val="100000"/>
              </a:srgb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도형 63"/>
          <p:cNvSpPr>
            <a:spLocks/>
          </p:cNvSpPr>
          <p:nvPr/>
        </p:nvSpPr>
        <p:spPr>
          <a:xfrm>
            <a:off x="3446686" y="5623084"/>
            <a:ext cx="791845" cy="551500"/>
          </a:xfrm>
          <a:prstGeom prst="rightArrow">
            <a:avLst>
              <a:gd name="adj1" fmla="val 47666"/>
              <a:gd name="adj2" fmla="val 63880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0" name="도형 55"/>
          <p:cNvSpPr>
            <a:spLocks/>
          </p:cNvSpPr>
          <p:nvPr/>
        </p:nvSpPr>
        <p:spPr>
          <a:xfrm>
            <a:off x="1553021" y="3253875"/>
            <a:ext cx="784602" cy="81099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2" name="도형 59"/>
          <p:cNvSpPr>
            <a:spLocks/>
          </p:cNvSpPr>
          <p:nvPr/>
        </p:nvSpPr>
        <p:spPr>
          <a:xfrm>
            <a:off x="9076090" y="2855200"/>
            <a:ext cx="570110" cy="1070918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Logistic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39" y="1160145"/>
            <a:ext cx="4930567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변수 최적화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534676"/>
            <a:ext cx="4930567" cy="5096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34" y="1534676"/>
            <a:ext cx="4907705" cy="2316681"/>
          </a:xfrm>
          <a:prstGeom prst="rect">
            <a:avLst/>
          </a:prstGeom>
        </p:spPr>
      </p:pic>
      <p:sp>
        <p:nvSpPr>
          <p:cNvPr id="23" name="도형 50"/>
          <p:cNvSpPr>
            <a:spLocks/>
          </p:cNvSpPr>
          <p:nvPr/>
        </p:nvSpPr>
        <p:spPr>
          <a:xfrm>
            <a:off x="6647934" y="1160145"/>
            <a:ext cx="4907705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최적화된 변수 조합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도형 55"/>
          <p:cNvSpPr>
            <a:spLocks/>
          </p:cNvSpPr>
          <p:nvPr/>
        </p:nvSpPr>
        <p:spPr>
          <a:xfrm>
            <a:off x="510539" y="1755921"/>
            <a:ext cx="4930568" cy="4682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5" name="도형 55"/>
          <p:cNvSpPr>
            <a:spLocks/>
          </p:cNvSpPr>
          <p:nvPr/>
        </p:nvSpPr>
        <p:spPr>
          <a:xfrm>
            <a:off x="510540" y="3424894"/>
            <a:ext cx="4930566" cy="4682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6" name="도형 55"/>
          <p:cNvSpPr>
            <a:spLocks/>
          </p:cNvSpPr>
          <p:nvPr/>
        </p:nvSpPr>
        <p:spPr>
          <a:xfrm>
            <a:off x="511175" y="5048770"/>
            <a:ext cx="4929931" cy="4682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7" name="도형 55"/>
          <p:cNvSpPr>
            <a:spLocks/>
          </p:cNvSpPr>
          <p:nvPr/>
        </p:nvSpPr>
        <p:spPr>
          <a:xfrm>
            <a:off x="6647934" y="2614489"/>
            <a:ext cx="4907705" cy="46829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8" name="도형 56"/>
          <p:cNvSpPr>
            <a:spLocks/>
          </p:cNvSpPr>
          <p:nvPr/>
        </p:nvSpPr>
        <p:spPr>
          <a:xfrm>
            <a:off x="6647934" y="4162597"/>
            <a:ext cx="4907705" cy="113433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stepAIC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AIC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가장 작은 변수의 조합을 찾아가는 명령 수행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 모델의 변수로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 시간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b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실압력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고압 시간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53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3.3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Logistic Regression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41" y="1160145"/>
            <a:ext cx="3601102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최적 모델의 분류 성능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1514475" y="5434330"/>
            <a:ext cx="10239375" cy="12744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로지스틱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회귀 분석 결과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제품 불량에 기인하는 요인은 고정 시간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b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속도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실압력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고압 시간인 것으로 확인되었다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로지스틱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회귀 모형으로 분류를 실시했을 때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양품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의 분류 성능은 확보했으나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에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대한 분류 성능은 떨어지는 것으로 확인되었다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공정 자료의 값이 이원화되어 있는 경우가 많았으므로 의사결정나무 모형 혹은 앙상블 모형을 사용하는 것을 고려해 보아야 하겠다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 </a:t>
            </a:r>
            <a:endParaRPr lang="ko-KR" altLang="en-US" sz="12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>
            <a:off x="517921" y="5690552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6" name="도형 50"/>
          <p:cNvSpPr>
            <a:spLocks/>
          </p:cNvSpPr>
          <p:nvPr/>
        </p:nvSpPr>
        <p:spPr>
          <a:xfrm>
            <a:off x="4336725" y="1160145"/>
            <a:ext cx="3596022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양품과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분류 성능 개별 분석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도형 50"/>
          <p:cNvSpPr>
            <a:spLocks/>
          </p:cNvSpPr>
          <p:nvPr/>
        </p:nvSpPr>
        <p:spPr>
          <a:xfrm>
            <a:off x="8157828" y="1160144"/>
            <a:ext cx="3596023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KS(Kolmogorov-Smirnov) test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1" y="1543721"/>
            <a:ext cx="3601102" cy="8782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1" y="2421924"/>
            <a:ext cx="3593722" cy="1914262"/>
          </a:xfrm>
          <a:prstGeom prst="rect">
            <a:avLst/>
          </a:prstGeom>
        </p:spPr>
      </p:pic>
      <p:sp>
        <p:nvSpPr>
          <p:cNvPr id="28" name="도형 56"/>
          <p:cNvSpPr>
            <a:spLocks/>
          </p:cNvSpPr>
          <p:nvPr/>
        </p:nvSpPr>
        <p:spPr>
          <a:xfrm>
            <a:off x="510542" y="4411632"/>
            <a:ext cx="3601102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 모델의 양품과 불량품 분류 성능을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 Set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이용하여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검사를 수행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defTabSz="508000"/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AUC(Area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Curve)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0.803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가까우므로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분류가 잘 된 것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볼 수 있음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도형 56"/>
          <p:cNvSpPr>
            <a:spLocks/>
          </p:cNvSpPr>
          <p:nvPr/>
        </p:nvSpPr>
        <p:spPr>
          <a:xfrm>
            <a:off x="4336727" y="4411632"/>
            <a:ext cx="3601102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양품은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근처에 예측확률이 집중되어 있으나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 defTabSz="508000"/>
            <a:r>
              <a:rPr lang="ko-KR" altLang="en-US" sz="11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불량의심품은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예측확률이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사이에 고르게 분포한다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defTabSz="508000"/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불량의심품의 분류에 어려움이 있다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28" y="1540016"/>
            <a:ext cx="3596022" cy="1013548"/>
          </a:xfrm>
          <a:prstGeom prst="rect">
            <a:avLst/>
          </a:prstGeom>
        </p:spPr>
      </p:pic>
      <p:sp>
        <p:nvSpPr>
          <p:cNvPr id="31" name="도형 59"/>
          <p:cNvSpPr>
            <a:spLocks/>
          </p:cNvSpPr>
          <p:nvPr/>
        </p:nvSpPr>
        <p:spPr>
          <a:xfrm>
            <a:off x="8157828" y="2236891"/>
            <a:ext cx="1019123" cy="18503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32" name="도형 56"/>
          <p:cNvSpPr>
            <a:spLocks/>
          </p:cNvSpPr>
          <p:nvPr/>
        </p:nvSpPr>
        <p:spPr>
          <a:xfrm>
            <a:off x="8157828" y="2707511"/>
            <a:ext cx="3601102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KS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통계량은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클수록 두 그룹이 잘 분리되었다는 것을 뜻하며 해당 분류기의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KS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통계량은 약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0.544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이므로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 성능을 확보했다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 할 수 있다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28" y="1547429"/>
            <a:ext cx="3596022" cy="602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28" y="2149461"/>
            <a:ext cx="3596019" cy="2186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6811" y="2459408"/>
            <a:ext cx="49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</a:t>
            </a:r>
            <a:endParaRPr lang="ko-KR" altLang="en-US" sz="11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2694" y="2960041"/>
            <a:ext cx="98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>
                <a:latin typeface="나눔고딕" charset="0"/>
                <a:ea typeface="나눔고딕" charset="0"/>
              </a:rPr>
              <a:t>4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 Decision Tree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6095" y="1134746"/>
            <a:ext cx="11094085" cy="957666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공정 변수들의 값이 이원화되어 있는 경우가 많았으므로 의사결정나무 모형을 사용한 분류를 시도해 보았다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" name="도형 51"/>
          <p:cNvSpPr>
            <a:spLocks/>
          </p:cNvSpPr>
          <p:nvPr/>
        </p:nvSpPr>
        <p:spPr>
          <a:xfrm>
            <a:off x="511175" y="2172423"/>
            <a:ext cx="3550079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의사결정나무 모형 생성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" y="2498586"/>
            <a:ext cx="3555159" cy="3048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" y="2803412"/>
            <a:ext cx="3555159" cy="3048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" y="3209586"/>
            <a:ext cx="3555159" cy="2499236"/>
          </a:xfrm>
          <a:prstGeom prst="rect">
            <a:avLst/>
          </a:prstGeom>
        </p:spPr>
      </p:pic>
      <p:sp>
        <p:nvSpPr>
          <p:cNvPr id="9" name="도형 56"/>
          <p:cNvSpPr>
            <a:spLocks/>
          </p:cNvSpPr>
          <p:nvPr/>
        </p:nvSpPr>
        <p:spPr>
          <a:xfrm>
            <a:off x="506095" y="5815914"/>
            <a:ext cx="3555159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의사결정나무 적합결과 실제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나무 적합을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변수는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실압력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하중시간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고압시간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고정시간이다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defTabSz="508000"/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속도는 사용되지 않았다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도형 51"/>
          <p:cNvSpPr>
            <a:spLocks/>
          </p:cNvSpPr>
          <p:nvPr/>
        </p:nvSpPr>
        <p:spPr>
          <a:xfrm>
            <a:off x="4213655" y="2172871"/>
            <a:ext cx="362053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교차 검증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213652" y="2498587"/>
            <a:ext cx="3620533" cy="609652"/>
            <a:chOff x="4213653" y="2498586"/>
            <a:chExt cx="3620532" cy="7048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3" y="2990334"/>
              <a:ext cx="3620532" cy="21312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111"/>
            <a:stretch/>
          </p:blipFill>
          <p:spPr>
            <a:xfrm>
              <a:off x="4213653" y="2498586"/>
              <a:ext cx="3620532" cy="49174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52" y="3310548"/>
            <a:ext cx="3620533" cy="2398274"/>
          </a:xfrm>
          <a:prstGeom prst="rect">
            <a:avLst/>
          </a:prstGeom>
        </p:spPr>
      </p:pic>
      <p:sp>
        <p:nvSpPr>
          <p:cNvPr id="14" name="도형 56"/>
          <p:cNvSpPr>
            <a:spLocks/>
          </p:cNvSpPr>
          <p:nvPr/>
        </p:nvSpPr>
        <p:spPr>
          <a:xfrm>
            <a:off x="4339376" y="5815913"/>
            <a:ext cx="3494810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치기를 위해 교차 검증을 수행한 결과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deviance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최소로 하는 말단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노드의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개수는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것으로 나타났다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도형 51"/>
          <p:cNvSpPr>
            <a:spLocks/>
          </p:cNvSpPr>
          <p:nvPr/>
        </p:nvSpPr>
        <p:spPr>
          <a:xfrm>
            <a:off x="7986585" y="2172423"/>
            <a:ext cx="3613596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가지 치기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84" y="2498586"/>
            <a:ext cx="3613595" cy="6096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85" y="3209586"/>
            <a:ext cx="3613596" cy="2499236"/>
          </a:xfrm>
          <a:prstGeom prst="rect">
            <a:avLst/>
          </a:prstGeom>
        </p:spPr>
      </p:pic>
      <p:sp>
        <p:nvSpPr>
          <p:cNvPr id="19" name="도형 56"/>
          <p:cNvSpPr>
            <a:spLocks/>
          </p:cNvSpPr>
          <p:nvPr/>
        </p:nvSpPr>
        <p:spPr>
          <a:xfrm>
            <a:off x="7990705" y="5815914"/>
            <a:ext cx="3609476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치기를 수행한 결과 분류를 위해 쓰인 변수는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실압력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하중시간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b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도형 60"/>
          <p:cNvSpPr>
            <a:spLocks/>
          </p:cNvSpPr>
          <p:nvPr/>
        </p:nvSpPr>
        <p:spPr>
          <a:xfrm>
            <a:off x="5667468" y="5040373"/>
            <a:ext cx="398353" cy="481330"/>
          </a:xfrm>
          <a:prstGeom prst="ellipse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200" b="1" dirty="0">
                <a:latin typeface="나눔고딕" charset="0"/>
                <a:ea typeface="나눔고딕" charset="0"/>
              </a:rPr>
              <a:t>4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Decision Tree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39" y="1160145"/>
            <a:ext cx="11095466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의사결정나무 모형의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</a:t>
            </a:r>
          </a:p>
        </p:txBody>
      </p:sp>
      <p:sp>
        <p:nvSpPr>
          <p:cNvPr id="28" name="도형 56"/>
          <p:cNvSpPr>
            <a:spLocks/>
          </p:cNvSpPr>
          <p:nvPr/>
        </p:nvSpPr>
        <p:spPr>
          <a:xfrm>
            <a:off x="2867331" y="5581916"/>
            <a:ext cx="6499248" cy="113433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Confusion Matrix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 </a:t>
            </a:r>
            <a:r>
              <a:rPr lang="ko-KR" altLang="en-US" sz="11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오분류율은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0.059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나타났다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로지스틱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모형에 비해서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불량의심품을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분류해 내는 성능이 다소 개선되었음을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확인할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있다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AUC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0.781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로지스틱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모형에 비해 작다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1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양품과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불량의심품을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구분해 내는 데에는 상대적으로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성공적이었으나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</a:t>
            </a:r>
            <a:r>
              <a:rPr lang="ko-KR" altLang="en-US" sz="11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분류성능이 매우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좋다고 할 </a:t>
            </a:r>
            <a:r>
              <a:rPr lang="ko-KR" altLang="en-US" sz="11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수는 없다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1542696"/>
            <a:ext cx="3617377" cy="870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619632"/>
            <a:ext cx="3618013" cy="2875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22" y="1542697"/>
            <a:ext cx="3619300" cy="3951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2" y="1542696"/>
            <a:ext cx="3618013" cy="594412"/>
          </a:xfrm>
          <a:prstGeom prst="rect">
            <a:avLst/>
          </a:prstGeom>
        </p:spPr>
      </p:pic>
      <p:sp>
        <p:nvSpPr>
          <p:cNvPr id="19" name="도형 59"/>
          <p:cNvSpPr>
            <a:spLocks/>
          </p:cNvSpPr>
          <p:nvPr/>
        </p:nvSpPr>
        <p:spPr>
          <a:xfrm>
            <a:off x="8076347" y="1940604"/>
            <a:ext cx="1131027" cy="19650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59"/>
          <p:cNvSpPr>
            <a:spLocks/>
          </p:cNvSpPr>
          <p:nvPr/>
        </p:nvSpPr>
        <p:spPr>
          <a:xfrm>
            <a:off x="5360308" y="2943061"/>
            <a:ext cx="1339256" cy="162278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도형 69"/>
          <p:cNvSpPr>
            <a:spLocks/>
          </p:cNvSpPr>
          <p:nvPr/>
        </p:nvSpPr>
        <p:spPr>
          <a:xfrm>
            <a:off x="2319863" y="4057135"/>
            <a:ext cx="1599445" cy="74111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0" dirty="0" smtClean="0">
                <a:latin typeface="나눔고딕" charset="0"/>
                <a:ea typeface="나눔고딕" charset="0"/>
              </a:rPr>
              <a:t>ROC-Curve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가 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1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에 가까운 양상이므로 분류 능력을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확보했다고 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3054667"/>
            <a:ext cx="5553710" cy="3437032"/>
          </a:xfrm>
          <a:prstGeom prst="rect">
            <a:avLst/>
          </a:prstGeom>
        </p:spPr>
      </p:pic>
      <p:sp>
        <p:nvSpPr>
          <p:cNvPr id="2" name="직사각형 1"/>
          <p:cNvSpPr>
            <a:spLocks/>
          </p:cNvSpPr>
          <p:nvPr/>
        </p:nvSpPr>
        <p:spPr>
          <a:xfrm>
            <a:off x="511176" y="1129665"/>
            <a:ext cx="11171554" cy="122999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사무실 이전을 앞두고 지역을 선정하기 위해 서울시의 </a:t>
            </a:r>
            <a:r>
              <a:rPr lang="en-US" altLang="ko-KR" sz="12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2019</a:t>
            </a:r>
            <a:r>
              <a:rPr lang="ko-KR" altLang="en-US" sz="12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년 공시지가를 수집하였다</a:t>
            </a:r>
            <a:r>
              <a:rPr lang="en-US" altLang="ko-KR" sz="12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marL="0" indent="0" algn="just" defTabSz="508000">
              <a:buFontTx/>
              <a:buNone/>
            </a:pPr>
            <a:endParaRPr lang="ko-KR" altLang="en-US" sz="12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/>
            <a:r>
              <a:rPr lang="ko-KR" altLang="en-US" sz="1200" b="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광진구의 공시지가와 서울시의 평균 공시지가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(3,775,670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/㎡)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비교하여 광진구의 공시지가가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상대적으로 저렴한지에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대해 분석하고자 한다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511175" y="2593340"/>
            <a:ext cx="392684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6124575" y="2593340"/>
            <a:ext cx="5558155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시각화 및 분석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511175" y="4520994"/>
            <a:ext cx="392684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41" name="오른쪽 화살표 40"/>
          <p:cNvSpPr>
            <a:spLocks/>
          </p:cNvSpPr>
          <p:nvPr/>
        </p:nvSpPr>
        <p:spPr>
          <a:xfrm>
            <a:off x="4955540" y="4069715"/>
            <a:ext cx="791210" cy="761365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 Studio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통계분석</a:t>
            </a:r>
            <a:endParaRPr lang="ko-KR" altLang="en-US" sz="1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3282315" y="402590"/>
            <a:ext cx="3402330" cy="4311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2200" b="1" dirty="0" smtClean="0">
                <a:latin typeface="나눔고딕" charset="0"/>
                <a:ea typeface="나눔고딕" charset="0"/>
              </a:rPr>
              <a:t>1.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1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One s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ample T-test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3054667"/>
            <a:ext cx="3926840" cy="1296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4967827"/>
            <a:ext cx="3926840" cy="14101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49859" y="5672883"/>
            <a:ext cx="527222" cy="340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93279" y="6014754"/>
            <a:ext cx="617186" cy="340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200" b="1" dirty="0">
                <a:latin typeface="나눔고딕" charset="0"/>
                <a:ea typeface="나눔고딕" charset="0"/>
              </a:rPr>
              <a:t>4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Decision Tree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40" y="1160145"/>
            <a:ext cx="5564336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양품과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 개별 분석</a:t>
            </a:r>
          </a:p>
        </p:txBody>
      </p:sp>
      <p:sp>
        <p:nvSpPr>
          <p:cNvPr id="28" name="도형 56"/>
          <p:cNvSpPr>
            <a:spLocks/>
          </p:cNvSpPr>
          <p:nvPr/>
        </p:nvSpPr>
        <p:spPr>
          <a:xfrm>
            <a:off x="7061703" y="3074538"/>
            <a:ext cx="4064469" cy="80034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KS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통계량 값은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0.553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로지스틱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모형과 큰 차이가 없다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6" y="1542697"/>
            <a:ext cx="4613085" cy="7315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7" y="2274280"/>
            <a:ext cx="4613084" cy="31330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70" y="1542697"/>
            <a:ext cx="5024136" cy="1263877"/>
          </a:xfrm>
          <a:prstGeom prst="rect">
            <a:avLst/>
          </a:prstGeom>
        </p:spPr>
      </p:pic>
      <p:sp>
        <p:nvSpPr>
          <p:cNvPr id="13" name="도형 50"/>
          <p:cNvSpPr>
            <a:spLocks/>
          </p:cNvSpPr>
          <p:nvPr/>
        </p:nvSpPr>
        <p:spPr>
          <a:xfrm>
            <a:off x="6581870" y="1160145"/>
            <a:ext cx="5024136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KS(Kolmogorov-Smirnov) test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도형 52"/>
          <p:cNvSpPr>
            <a:spLocks/>
          </p:cNvSpPr>
          <p:nvPr/>
        </p:nvSpPr>
        <p:spPr>
          <a:xfrm>
            <a:off x="1514475" y="5434330"/>
            <a:ext cx="10091531" cy="12744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5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의사결정나무 모형으로 분류를 시행한 결과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분류 성능에 기인하는 요인은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실압력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하중시간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, b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속도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인 것으로 확인되었다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5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의사결정나무 모형으로 분류를 실시했을 때 양품과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불량의심품을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구분하는 성능이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로지스틱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모형에 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향상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되었으나 그 정도는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미미한 정도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에 그쳤다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 </a:t>
            </a:r>
            <a:endParaRPr lang="ko-KR" altLang="en-US" sz="12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도형 63"/>
          <p:cNvSpPr>
            <a:spLocks/>
          </p:cNvSpPr>
          <p:nvPr/>
        </p:nvSpPr>
        <p:spPr>
          <a:xfrm>
            <a:off x="510539" y="5690552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4235" y="2753257"/>
            <a:ext cx="49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</a:t>
            </a:r>
            <a:endParaRPr lang="ko-KR" altLang="en-US" sz="11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05218" y="3940470"/>
            <a:ext cx="98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59"/>
          <p:cNvSpPr>
            <a:spLocks/>
          </p:cNvSpPr>
          <p:nvPr/>
        </p:nvSpPr>
        <p:spPr>
          <a:xfrm>
            <a:off x="6581870" y="2388122"/>
            <a:ext cx="1334692" cy="18208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69"/>
          <p:cNvSpPr>
            <a:spLocks/>
          </p:cNvSpPr>
          <p:nvPr/>
        </p:nvSpPr>
        <p:spPr>
          <a:xfrm>
            <a:off x="4475431" y="3692799"/>
            <a:ext cx="1599445" cy="788585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smtClean="0">
                <a:latin typeface="나눔고딕" charset="0"/>
                <a:ea typeface="나눔고딕" charset="0"/>
              </a:rPr>
              <a:t>아직 불량의심품의 구분에 어려움이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>
                <a:latin typeface="나눔고딕" charset="0"/>
                <a:ea typeface="나눔고딕" charset="0"/>
              </a:rPr>
              <a:t>5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1 Ensemble Model(Bagging)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6095" y="1134746"/>
            <a:ext cx="11094085" cy="1120228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의사결정나무 모형은 분산이 크다는 단점으로 인해 주어진 자료가 조금만 달라지더라도 전혀 다른 모형을 생성하는 경우가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이를 보완하기 위해 여러 개의 나무를 생성한 후 결과로 나온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예측값을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종합하는 방법인 앙상블 모형을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사용해보았다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" name="도형 51"/>
          <p:cNvSpPr>
            <a:spLocks/>
          </p:cNvSpPr>
          <p:nvPr/>
        </p:nvSpPr>
        <p:spPr>
          <a:xfrm>
            <a:off x="511174" y="2425738"/>
            <a:ext cx="3550079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(Bagging)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생성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도형 56"/>
          <p:cNvSpPr>
            <a:spLocks/>
          </p:cNvSpPr>
          <p:nvPr/>
        </p:nvSpPr>
        <p:spPr>
          <a:xfrm>
            <a:off x="867760" y="5252452"/>
            <a:ext cx="2831825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변수를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개별나무 모형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포함하여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Bagging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수행</a:t>
            </a:r>
          </a:p>
        </p:txBody>
      </p:sp>
      <p:sp>
        <p:nvSpPr>
          <p:cNvPr id="10" name="도형 51"/>
          <p:cNvSpPr>
            <a:spLocks/>
          </p:cNvSpPr>
          <p:nvPr/>
        </p:nvSpPr>
        <p:spPr>
          <a:xfrm>
            <a:off x="5379308" y="2425738"/>
            <a:ext cx="6220872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(Bagging)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의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4" y="2802000"/>
            <a:ext cx="3555159" cy="21642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2792769"/>
            <a:ext cx="4749112" cy="628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7" y="3420855"/>
            <a:ext cx="4749113" cy="3053056"/>
          </a:xfrm>
          <a:prstGeom prst="rect">
            <a:avLst/>
          </a:prstGeom>
        </p:spPr>
      </p:pic>
      <p:sp>
        <p:nvSpPr>
          <p:cNvPr id="24" name="도형 69"/>
          <p:cNvSpPr>
            <a:spLocks/>
          </p:cNvSpPr>
          <p:nvPr/>
        </p:nvSpPr>
        <p:spPr>
          <a:xfrm>
            <a:off x="10000734" y="4460338"/>
            <a:ext cx="1599445" cy="97409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0" dirty="0" smtClean="0">
                <a:latin typeface="나눔고딕" charset="0"/>
                <a:ea typeface="나눔고딕" charset="0"/>
              </a:rPr>
              <a:t>ROC-Curve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가 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1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에 가까운 양상이므로 분류 능력을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확보했다고 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25" name="도형 63"/>
          <p:cNvSpPr>
            <a:spLocks/>
          </p:cNvSpPr>
          <p:nvPr/>
        </p:nvSpPr>
        <p:spPr>
          <a:xfrm>
            <a:off x="4330074" y="4204268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6" name="도형 59"/>
          <p:cNvSpPr>
            <a:spLocks/>
          </p:cNvSpPr>
          <p:nvPr/>
        </p:nvSpPr>
        <p:spPr>
          <a:xfrm>
            <a:off x="3465605" y="3511608"/>
            <a:ext cx="537984" cy="154368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52"/>
          <p:cNvSpPr>
            <a:spLocks/>
          </p:cNvSpPr>
          <p:nvPr/>
        </p:nvSpPr>
        <p:spPr>
          <a:xfrm>
            <a:off x="1514475" y="5361756"/>
            <a:ext cx="10091531" cy="1347019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오분류율은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0.06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의사결정나무 모형에 비해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소폭 증가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하였다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AUC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0.966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으로 </a:t>
            </a:r>
            <a:r>
              <a:rPr lang="ko-KR" altLang="en-US" sz="1200" dirty="0" err="1">
                <a:latin typeface="나눔고딕" charset="0"/>
                <a:ea typeface="나눔고딕" charset="0"/>
              </a:rPr>
              <a:t>로지스틱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모형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(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약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0.8)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이나 의사결정나무 모형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(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약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0.78)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에 비해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매우 크게 향상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되었음을 알 수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KS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통계량 또한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0.825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0.553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이었던 의사결정나무모형에 비해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크게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좋아졌다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즉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(Bagging)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을 사용하여 분류를 시행했을 때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이전 모형들 보다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더 확실하게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분류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되었다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도형 63"/>
          <p:cNvSpPr>
            <a:spLocks/>
          </p:cNvSpPr>
          <p:nvPr/>
        </p:nvSpPr>
        <p:spPr>
          <a:xfrm>
            <a:off x="510539" y="5690552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200" b="1" dirty="0">
                <a:latin typeface="나눔고딕" charset="0"/>
                <a:ea typeface="나눔고딕" charset="0"/>
              </a:rPr>
              <a:t>5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1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Ensemble Model(Bagging)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39" y="1160145"/>
            <a:ext cx="566784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(Bagging)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의 분류 성능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" y="1542697"/>
            <a:ext cx="3147061" cy="3737758"/>
          </a:xfrm>
          <a:prstGeom prst="rect">
            <a:avLst/>
          </a:prstGeom>
        </p:spPr>
      </p:pic>
      <p:sp>
        <p:nvSpPr>
          <p:cNvPr id="13" name="도형 59"/>
          <p:cNvSpPr>
            <a:spLocks/>
          </p:cNvSpPr>
          <p:nvPr/>
        </p:nvSpPr>
        <p:spPr>
          <a:xfrm>
            <a:off x="1414441" y="2803405"/>
            <a:ext cx="1205191" cy="162217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3" y="1542697"/>
            <a:ext cx="2454876" cy="563929"/>
          </a:xfrm>
          <a:prstGeom prst="rect">
            <a:avLst/>
          </a:prstGeom>
        </p:spPr>
      </p:pic>
      <p:sp>
        <p:nvSpPr>
          <p:cNvPr id="18" name="도형 59"/>
          <p:cNvSpPr>
            <a:spLocks/>
          </p:cNvSpPr>
          <p:nvPr/>
        </p:nvSpPr>
        <p:spPr>
          <a:xfrm>
            <a:off x="3723503" y="1913857"/>
            <a:ext cx="914400" cy="19276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도형 50"/>
          <p:cNvSpPr>
            <a:spLocks/>
          </p:cNvSpPr>
          <p:nvPr/>
        </p:nvSpPr>
        <p:spPr>
          <a:xfrm>
            <a:off x="6367849" y="1166121"/>
            <a:ext cx="5238157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양품과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 개별 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3" y="2605086"/>
            <a:ext cx="2454876" cy="1013548"/>
          </a:xfrm>
          <a:prstGeom prst="rect">
            <a:avLst/>
          </a:prstGeom>
        </p:spPr>
      </p:pic>
      <p:sp>
        <p:nvSpPr>
          <p:cNvPr id="22" name="도형 50"/>
          <p:cNvSpPr>
            <a:spLocks/>
          </p:cNvSpPr>
          <p:nvPr/>
        </p:nvSpPr>
        <p:spPr>
          <a:xfrm>
            <a:off x="3723503" y="2218494"/>
            <a:ext cx="2454876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KS(Kolmogorov-Smirnov) test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도형 59"/>
          <p:cNvSpPr>
            <a:spLocks/>
          </p:cNvSpPr>
          <p:nvPr/>
        </p:nvSpPr>
        <p:spPr>
          <a:xfrm>
            <a:off x="3723503" y="3271116"/>
            <a:ext cx="691978" cy="188776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8" y="1542697"/>
            <a:ext cx="5238157" cy="5639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8" y="2187927"/>
            <a:ext cx="5238158" cy="30925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79612" y="2904702"/>
            <a:ext cx="49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</a:t>
            </a:r>
            <a:endParaRPr lang="ko-KR" altLang="en-US" sz="11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2206" y="4185501"/>
            <a:ext cx="98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17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1" y="3476368"/>
            <a:ext cx="4752422" cy="29985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7" y="2759681"/>
            <a:ext cx="3558918" cy="2092652"/>
          </a:xfrm>
          <a:prstGeom prst="rect">
            <a:avLst/>
          </a:prstGeom>
        </p:spPr>
      </p:pic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>
                <a:latin typeface="나눔고딕" charset="0"/>
                <a:ea typeface="나눔고딕" charset="0"/>
              </a:rPr>
              <a:t>5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2 Ensemble Model(Random Forest)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6095" y="1134746"/>
            <a:ext cx="11094085" cy="1120228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Bagging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방식을 사용한 앙상블 모형은 상관관계가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큰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변수들이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모형에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포함될 경우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모형의 분산이 높아지는 현상이 발생할 수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이를 보완하기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위해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랜덤하게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일부분의 변수만을 사용하는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Random Forest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방식을 채용하여 전체 앙상블 모형의 분산을 감소시킬 수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" name="도형 51"/>
          <p:cNvSpPr>
            <a:spLocks/>
          </p:cNvSpPr>
          <p:nvPr/>
        </p:nvSpPr>
        <p:spPr>
          <a:xfrm>
            <a:off x="511175" y="2392650"/>
            <a:ext cx="3550079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(Random Forest)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생성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도형 56"/>
          <p:cNvSpPr>
            <a:spLocks/>
          </p:cNvSpPr>
          <p:nvPr/>
        </p:nvSpPr>
        <p:spPr>
          <a:xfrm>
            <a:off x="836112" y="5067576"/>
            <a:ext cx="2891368" cy="887813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중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변수만 개별나무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기여하도록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  <p:sp>
        <p:nvSpPr>
          <p:cNvPr id="10" name="도형 51"/>
          <p:cNvSpPr>
            <a:spLocks/>
          </p:cNvSpPr>
          <p:nvPr/>
        </p:nvSpPr>
        <p:spPr>
          <a:xfrm>
            <a:off x="5379309" y="2392650"/>
            <a:ext cx="6220872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(Random Forest)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의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</a:t>
            </a:r>
          </a:p>
        </p:txBody>
      </p:sp>
      <p:sp>
        <p:nvSpPr>
          <p:cNvPr id="24" name="도형 69"/>
          <p:cNvSpPr>
            <a:spLocks/>
          </p:cNvSpPr>
          <p:nvPr/>
        </p:nvSpPr>
        <p:spPr>
          <a:xfrm>
            <a:off x="10000735" y="4427250"/>
            <a:ext cx="1599445" cy="97409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0" dirty="0" smtClean="0">
                <a:latin typeface="나눔고딕" charset="0"/>
                <a:ea typeface="나눔고딕" charset="0"/>
              </a:rPr>
              <a:t>ROC-Curve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가 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1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에 가까운 양상이므로 분류 능력을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확보했다고 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25" name="도형 63"/>
          <p:cNvSpPr>
            <a:spLocks/>
          </p:cNvSpPr>
          <p:nvPr/>
        </p:nvSpPr>
        <p:spPr>
          <a:xfrm>
            <a:off x="4330075" y="4171180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6" name="도형 59"/>
          <p:cNvSpPr>
            <a:spLocks/>
          </p:cNvSpPr>
          <p:nvPr/>
        </p:nvSpPr>
        <p:spPr>
          <a:xfrm>
            <a:off x="3523271" y="3313763"/>
            <a:ext cx="537984" cy="220270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9" y="2759682"/>
            <a:ext cx="4892464" cy="7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9" y="2137109"/>
            <a:ext cx="5238157" cy="31433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60" y="2594791"/>
            <a:ext cx="2509620" cy="1028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59" y="1542697"/>
            <a:ext cx="2509620" cy="594412"/>
          </a:xfrm>
          <a:prstGeom prst="rect">
            <a:avLst/>
          </a:prstGeom>
        </p:spPr>
      </p:pic>
      <p:sp>
        <p:nvSpPr>
          <p:cNvPr id="14" name="도형 52"/>
          <p:cNvSpPr>
            <a:spLocks/>
          </p:cNvSpPr>
          <p:nvPr/>
        </p:nvSpPr>
        <p:spPr>
          <a:xfrm>
            <a:off x="1514475" y="5361756"/>
            <a:ext cx="10091531" cy="1347019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오분류율은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0.057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Bagging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방식의 앙상블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모형에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소폭 감소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하였다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AUC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0.969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로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Bagging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방식의 앙상블 모형에 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소폭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향상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되었음을 알 수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KS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통계량 또한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0.835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0.825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이었던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Bagging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방식의 앙상블 모형에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소폭 향상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되었다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Random Forest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방식을 사용한 앙상블 모형이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Bagging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방식을 사용하여 분류를 시행했을 때 보다 </a:t>
            </a:r>
            <a:r>
              <a:rPr lang="ko-KR" altLang="en-US" sz="120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더 확실하게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분류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되었다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도형 63"/>
          <p:cNvSpPr>
            <a:spLocks/>
          </p:cNvSpPr>
          <p:nvPr/>
        </p:nvSpPr>
        <p:spPr>
          <a:xfrm>
            <a:off x="510539" y="5690552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200" b="1" dirty="0">
                <a:latin typeface="나눔고딕" charset="0"/>
                <a:ea typeface="나눔고딕" charset="0"/>
              </a:rPr>
              <a:t>5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2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Ensemble Model(Random Forest)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39" y="1160145"/>
            <a:ext cx="566784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앙상블 모형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(Random Forest)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의 분류 성능</a:t>
            </a:r>
          </a:p>
        </p:txBody>
      </p:sp>
      <p:sp>
        <p:nvSpPr>
          <p:cNvPr id="18" name="도형 59"/>
          <p:cNvSpPr>
            <a:spLocks/>
          </p:cNvSpPr>
          <p:nvPr/>
        </p:nvSpPr>
        <p:spPr>
          <a:xfrm>
            <a:off x="3668759" y="1938277"/>
            <a:ext cx="914400" cy="18317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도형 50"/>
          <p:cNvSpPr>
            <a:spLocks/>
          </p:cNvSpPr>
          <p:nvPr/>
        </p:nvSpPr>
        <p:spPr>
          <a:xfrm>
            <a:off x="6367849" y="1166121"/>
            <a:ext cx="5238157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양품과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 개별 분석</a:t>
            </a:r>
          </a:p>
        </p:txBody>
      </p:sp>
      <p:sp>
        <p:nvSpPr>
          <p:cNvPr id="22" name="도형 50"/>
          <p:cNvSpPr>
            <a:spLocks/>
          </p:cNvSpPr>
          <p:nvPr/>
        </p:nvSpPr>
        <p:spPr>
          <a:xfrm>
            <a:off x="3668759" y="2218494"/>
            <a:ext cx="2509620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KS(Kolmogorov-Smirnov) test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도형 59"/>
          <p:cNvSpPr>
            <a:spLocks/>
          </p:cNvSpPr>
          <p:nvPr/>
        </p:nvSpPr>
        <p:spPr>
          <a:xfrm>
            <a:off x="3668760" y="3328386"/>
            <a:ext cx="691978" cy="139744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" y="1542698"/>
            <a:ext cx="3105872" cy="3737758"/>
          </a:xfrm>
          <a:prstGeom prst="rect">
            <a:avLst/>
          </a:prstGeom>
        </p:spPr>
      </p:pic>
      <p:sp>
        <p:nvSpPr>
          <p:cNvPr id="20" name="도형 59"/>
          <p:cNvSpPr>
            <a:spLocks/>
          </p:cNvSpPr>
          <p:nvPr/>
        </p:nvSpPr>
        <p:spPr>
          <a:xfrm>
            <a:off x="1438360" y="2813089"/>
            <a:ext cx="1181271" cy="15253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9" y="1542698"/>
            <a:ext cx="4237087" cy="5944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79612" y="2904702"/>
            <a:ext cx="49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</a:t>
            </a:r>
            <a:endParaRPr lang="ko-KR" altLang="en-US" sz="11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2206" y="4185501"/>
            <a:ext cx="98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10" y="3433661"/>
            <a:ext cx="5806943" cy="3267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06"/>
          <a:stretch/>
        </p:blipFill>
        <p:spPr>
          <a:xfrm>
            <a:off x="506095" y="2759682"/>
            <a:ext cx="3555159" cy="3183405"/>
          </a:xfrm>
          <a:prstGeom prst="rect">
            <a:avLst/>
          </a:prstGeom>
        </p:spPr>
      </p:pic>
      <p:sp>
        <p:nvSpPr>
          <p:cNvPr id="48" name="Rect 0"/>
          <p:cNvSpPr>
            <a:spLocks/>
          </p:cNvSpPr>
          <p:nvPr/>
        </p:nvSpPr>
        <p:spPr>
          <a:xfrm>
            <a:off x="3268980" y="398145"/>
            <a:ext cx="5695950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6. Neural Network Analysis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6095" y="1134746"/>
            <a:ext cx="11094085" cy="1120228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신경망 모형은 생물의 신경망을 본 따 만든 학습 알고리즘으로 비선형 모델이다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 smtClean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5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신경망 모형들 중 하나인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다중퍼셉트론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모형을 이용하여 양품 및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분류를 수행해 보았다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" name="도형 51"/>
          <p:cNvSpPr>
            <a:spLocks/>
          </p:cNvSpPr>
          <p:nvPr/>
        </p:nvSpPr>
        <p:spPr>
          <a:xfrm>
            <a:off x="511175" y="2392650"/>
            <a:ext cx="3550079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변수 표준화 및 신경망 모형 생성</a:t>
            </a:r>
            <a:endParaRPr lang="ko-KR" altLang="en-US" sz="105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도형 56"/>
          <p:cNvSpPr>
            <a:spLocks/>
          </p:cNvSpPr>
          <p:nvPr/>
        </p:nvSpPr>
        <p:spPr>
          <a:xfrm>
            <a:off x="980022" y="6032751"/>
            <a:ext cx="2607304" cy="668038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8000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은닉층의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학습을 위한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8000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반복수는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설정하였다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도형 51"/>
          <p:cNvSpPr>
            <a:spLocks/>
          </p:cNvSpPr>
          <p:nvPr/>
        </p:nvSpPr>
        <p:spPr>
          <a:xfrm>
            <a:off x="5379309" y="2392650"/>
            <a:ext cx="6220872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신경망 모형의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</a:t>
            </a:r>
          </a:p>
        </p:txBody>
      </p:sp>
      <p:sp>
        <p:nvSpPr>
          <p:cNvPr id="24" name="도형 69"/>
          <p:cNvSpPr>
            <a:spLocks/>
          </p:cNvSpPr>
          <p:nvPr/>
        </p:nvSpPr>
        <p:spPr>
          <a:xfrm>
            <a:off x="10000737" y="4580180"/>
            <a:ext cx="1599445" cy="97409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0" dirty="0" smtClean="0">
                <a:latin typeface="나눔고딕" charset="0"/>
                <a:ea typeface="나눔고딕" charset="0"/>
              </a:rPr>
              <a:t>ROC-Curve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가 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1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에 가까운 양상이므로 분류 능력을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smtClean="0">
                <a:latin typeface="나눔고딕" charset="0"/>
                <a:ea typeface="나눔고딕" charset="0"/>
              </a:rPr>
              <a:t>확보했다고 할 수 있다</a:t>
            </a:r>
            <a:r>
              <a:rPr lang="en-US" altLang="ko-KR" sz="1000" b="0" dirty="0" smtClean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25" name="도형 63"/>
          <p:cNvSpPr>
            <a:spLocks/>
          </p:cNvSpPr>
          <p:nvPr/>
        </p:nvSpPr>
        <p:spPr>
          <a:xfrm>
            <a:off x="4330075" y="4171180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15" name="도형 59"/>
          <p:cNvSpPr>
            <a:spLocks/>
          </p:cNvSpPr>
          <p:nvPr/>
        </p:nvSpPr>
        <p:spPr>
          <a:xfrm>
            <a:off x="1876254" y="3476368"/>
            <a:ext cx="1105843" cy="148281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10" y="2759682"/>
            <a:ext cx="6220872" cy="6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9" y="2137108"/>
            <a:ext cx="5238157" cy="31433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60" y="2595069"/>
            <a:ext cx="2528719" cy="1013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60" y="1542697"/>
            <a:ext cx="2528719" cy="594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542699"/>
            <a:ext cx="3089396" cy="3737758"/>
          </a:xfrm>
          <a:prstGeom prst="rect">
            <a:avLst/>
          </a:prstGeom>
        </p:spPr>
      </p:pic>
      <p:sp>
        <p:nvSpPr>
          <p:cNvPr id="14" name="도형 52"/>
          <p:cNvSpPr>
            <a:spLocks/>
          </p:cNvSpPr>
          <p:nvPr/>
        </p:nvSpPr>
        <p:spPr>
          <a:xfrm>
            <a:off x="1514475" y="5361756"/>
            <a:ext cx="10091531" cy="1347019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결론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오분류율은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0.071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로 분류 모델들 중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가장 높았다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AUC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0.935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로 앙상블 모형에 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소폭 감소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되었음을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알 수 있다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en-US" altLang="ko-KR" sz="1200" dirty="0">
              <a:latin typeface="나눔고딕" charset="0"/>
              <a:ea typeface="나눔고딕" charset="0"/>
            </a:endParaRP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KS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통계량 또한 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0.732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로지스틱이나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의사결정나무 방식보다 높으나 앙상블 모형에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비해 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낮은 수치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를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보여주었다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</a:p>
          <a:p>
            <a:pPr algn="just" defTabSz="508000">
              <a:lnSpc>
                <a:spcPct val="110000"/>
              </a:lnSpc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수치들을 종합해 보았을 때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신경망 모형을 사용한 분류 방식이 다른 모형들을 사용한 방식 보다 더 높은 성능을 낸다고 할 수 없다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도형 63"/>
          <p:cNvSpPr>
            <a:spLocks/>
          </p:cNvSpPr>
          <p:nvPr/>
        </p:nvSpPr>
        <p:spPr>
          <a:xfrm>
            <a:off x="510539" y="5690552"/>
            <a:ext cx="780412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0539" y="1160145"/>
            <a:ext cx="566784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신경망 모형의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</a:t>
            </a:r>
          </a:p>
        </p:txBody>
      </p:sp>
      <p:sp>
        <p:nvSpPr>
          <p:cNvPr id="18" name="도형 59"/>
          <p:cNvSpPr>
            <a:spLocks/>
          </p:cNvSpPr>
          <p:nvPr/>
        </p:nvSpPr>
        <p:spPr>
          <a:xfrm>
            <a:off x="3649659" y="1968403"/>
            <a:ext cx="980005" cy="168705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도형 50"/>
          <p:cNvSpPr>
            <a:spLocks/>
          </p:cNvSpPr>
          <p:nvPr/>
        </p:nvSpPr>
        <p:spPr>
          <a:xfrm>
            <a:off x="6367849" y="1160145"/>
            <a:ext cx="5238157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양품과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불량의심품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분류 성능 개별 분석</a:t>
            </a:r>
          </a:p>
        </p:txBody>
      </p:sp>
      <p:sp>
        <p:nvSpPr>
          <p:cNvPr id="22" name="도형 50"/>
          <p:cNvSpPr>
            <a:spLocks/>
          </p:cNvSpPr>
          <p:nvPr/>
        </p:nvSpPr>
        <p:spPr>
          <a:xfrm>
            <a:off x="3649660" y="2218494"/>
            <a:ext cx="2528719" cy="295276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KS(Kolmogorov-Smirnov) test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도형 59"/>
          <p:cNvSpPr>
            <a:spLocks/>
          </p:cNvSpPr>
          <p:nvPr/>
        </p:nvSpPr>
        <p:spPr>
          <a:xfrm>
            <a:off x="3649660" y="3285849"/>
            <a:ext cx="691978" cy="182281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59"/>
          <p:cNvSpPr>
            <a:spLocks/>
          </p:cNvSpPr>
          <p:nvPr/>
        </p:nvSpPr>
        <p:spPr>
          <a:xfrm>
            <a:off x="1464602" y="2788126"/>
            <a:ext cx="1181271" cy="152533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418623" y="2731517"/>
            <a:ext cx="49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양품</a:t>
            </a:r>
            <a:endParaRPr lang="ko-KR" altLang="en-US" sz="1100" b="1" dirty="0">
              <a:solidFill>
                <a:srgbClr val="0000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83164" y="4153333"/>
            <a:ext cx="98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불량의심품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3268980" y="398145"/>
            <a:ext cx="5695950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6. Neural Network Analysis 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9" y="1542699"/>
            <a:ext cx="4214225" cy="5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1774581"/>
            <a:ext cx="3898900" cy="2050770"/>
          </a:xfrm>
          <a:prstGeom prst="rect">
            <a:avLst/>
          </a:prstGeom>
        </p:spPr>
      </p:pic>
      <p:sp>
        <p:nvSpPr>
          <p:cNvPr id="7" name="Rect 0"/>
          <p:cNvSpPr>
            <a:spLocks/>
          </p:cNvSpPr>
          <p:nvPr/>
        </p:nvSpPr>
        <p:spPr>
          <a:xfrm>
            <a:off x="3282315" y="402590"/>
            <a:ext cx="3401695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2200" b="1" dirty="0" smtClean="0">
                <a:latin typeface="나눔고딕" charset="0"/>
                <a:ea typeface="나눔고딕" charset="0"/>
              </a:rPr>
              <a:t>1.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1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One sample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T-test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511175" y="1244600"/>
            <a:ext cx="387858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4769810" y="1245235"/>
            <a:ext cx="698404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시각화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도형 56"/>
              <p:cNvSpPr>
                <a:spLocks/>
              </p:cNvSpPr>
              <p:nvPr/>
            </p:nvSpPr>
            <p:spPr>
              <a:xfrm>
                <a:off x="1597660" y="5136515"/>
                <a:ext cx="10156190" cy="1483995"/>
              </a:xfrm>
              <a:prstGeom prst="rect">
                <a:avLst/>
              </a:prstGeom>
              <a:solidFill>
                <a:srgbClr val="000B22">
                  <a:alpha val="4984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  <a:endParaRPr lang="ko-KR" altLang="en-US" sz="15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</a:t>
                </a:r>
                <a:r>
                  <a:rPr lang="ko-KR" altLang="en-US" sz="1200" b="0" dirty="0" smtClean="0">
                    <a:latin typeface="나눔고딕" charset="0"/>
                    <a:ea typeface="나눔고딕" charset="0"/>
                  </a:rPr>
                  <a:t> </a:t>
                </a:r>
                <a:r>
                  <a:rPr lang="ko-KR" altLang="en-US" sz="1200" b="0" dirty="0" err="1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귀무가설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서울시의 평균 공시지가와 광진구의 평균 공시지가 간에는 차이가 없다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-&gt;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대립가설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서울시의 평균 공시지가와 광진구의 평균 공시지가 간에는 차이가 있다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 -&gt; </a:t>
                </a:r>
                <a:r>
                  <a:rPr lang="ko-KR" altLang="en-US" sz="1200" b="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채택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b="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분석 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서울시의 평균 공시지가와 광진구의 평균 공시지가 간에는 통계적으로 </a:t>
                </a:r>
                <a:r>
                  <a:rPr lang="ko-KR" altLang="en-US" sz="1200" b="0" dirty="0" smtClean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유의한 차이가 있었으며</a:t>
                </a:r>
                <a:r>
                  <a:rPr lang="en-US" altLang="ko-KR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, </a:t>
                </a: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광진구의 평균 공시지가는 서울시의 평균 공시지가</a:t>
                </a:r>
                <a:endParaRPr lang="en-US" altLang="ko-KR" sz="1200" b="0" dirty="0" smtClean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lvl="1" algn="just" defTabSz="508000">
                  <a:lnSpc>
                    <a:spcPct val="120000"/>
                  </a:lnSpc>
                </a:pPr>
                <a:r>
                  <a:rPr lang="ko-KR" altLang="en-US" sz="1200" b="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  보다 </a:t>
                </a:r>
                <a:r>
                  <a:rPr lang="en-US" altLang="ko-KR" sz="1200" b="0" dirty="0" smtClean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280,713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고딕" charset="0"/>
                    <a:ea typeface="나눔고딕" charset="0"/>
                  </a:rPr>
                  <a:t>원 저렴한 것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으로 나타났다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.</a:t>
                </a:r>
                <a:endParaRPr lang="ko-KR" altLang="en-US" sz="1200" b="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mc:Choice>
        <mc:Fallback xmlns="">
          <p:sp>
            <p:nvSpPr>
              <p:cNvPr id="57" name="도형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0" y="5136515"/>
                <a:ext cx="10156190" cy="1483995"/>
              </a:xfrm>
              <a:prstGeom prst="rect">
                <a:avLst/>
              </a:prstGeom>
              <a:blipFill rotWithShape="0">
                <a:blip r:embed="rId3"/>
                <a:stretch>
                  <a:fillRect l="-180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도형 63"/>
          <p:cNvSpPr>
            <a:spLocks/>
          </p:cNvSpPr>
          <p:nvPr/>
        </p:nvSpPr>
        <p:spPr>
          <a:xfrm>
            <a:off x="516890" y="5497829"/>
            <a:ext cx="791210" cy="761365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1" name="도형 60"/>
          <p:cNvSpPr>
            <a:spLocks/>
          </p:cNvSpPr>
          <p:nvPr/>
        </p:nvSpPr>
        <p:spPr>
          <a:xfrm>
            <a:off x="1813097" y="3940418"/>
            <a:ext cx="2514600" cy="96139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값이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0.05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보다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작으므로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평균과 차이가 없다는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귀무가설을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기각하고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차이가 있다는 </a:t>
            </a:r>
            <a:r>
              <a:rPr lang="ko-KR" altLang="en-US" sz="11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대립가설</a:t>
            </a:r>
            <a:r>
              <a:rPr lang="ko-KR" altLang="en-US" sz="1100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을</a:t>
            </a:r>
            <a:r>
              <a:rPr lang="ko-KR" altLang="en-US" sz="11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채택</a:t>
            </a:r>
          </a:p>
        </p:txBody>
      </p:sp>
      <p:cxnSp>
        <p:nvCxnSpPr>
          <p:cNvPr id="22" name="도형 61"/>
          <p:cNvCxnSpPr/>
          <p:nvPr/>
        </p:nvCxnSpPr>
        <p:spPr>
          <a:xfrm flipV="1">
            <a:off x="3429000" y="2543286"/>
            <a:ext cx="0" cy="139713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62"/>
          <p:cNvSpPr>
            <a:spLocks/>
          </p:cNvSpPr>
          <p:nvPr/>
        </p:nvSpPr>
        <p:spPr>
          <a:xfrm>
            <a:off x="2177997" y="2341488"/>
            <a:ext cx="1238303" cy="2133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769810" y="1774580"/>
            <a:ext cx="6984039" cy="3127227"/>
            <a:chOff x="1205951" y="3556085"/>
            <a:chExt cx="6793230" cy="300947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" t="5883" r="4094" b="1021"/>
            <a:stretch/>
          </p:blipFill>
          <p:spPr>
            <a:xfrm>
              <a:off x="1205951" y="3556085"/>
              <a:ext cx="4133850" cy="3009472"/>
            </a:xfrm>
            <a:prstGeom prst="rect">
              <a:avLst/>
            </a:prstGeom>
          </p:spPr>
        </p:pic>
        <p:sp>
          <p:nvSpPr>
            <p:cNvPr id="26" name="도형 51"/>
            <p:cNvSpPr>
              <a:spLocks/>
            </p:cNvSpPr>
            <p:nvPr/>
          </p:nvSpPr>
          <p:spPr>
            <a:xfrm>
              <a:off x="5465530" y="5532618"/>
              <a:ext cx="2531111" cy="619760"/>
            </a:xfrm>
            <a:prstGeom prst="roundRect">
              <a:avLst/>
            </a:prstGeom>
            <a:solidFill>
              <a:srgbClr val="92D050">
                <a:alpha val="30000"/>
              </a:srgbClr>
            </a:solidFill>
            <a:ln w="28575" cap="flat" cmpd="sng">
              <a:solidFill>
                <a:schemeClr val="bg1"/>
              </a:solidFill>
              <a:prstDash val="sysDash"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en-US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광진구 평균 공시지가</a:t>
              </a:r>
              <a:endParaRPr lang="en-US" altLang="ko-KR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r>
                <a:rPr lang="en-US" altLang="ko-KR" sz="1100" b="1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3,494,957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원</a:t>
              </a:r>
              <a:endPara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cxnSp>
          <p:nvCxnSpPr>
            <p:cNvPr id="27" name="도형 55"/>
            <p:cNvCxnSpPr>
              <a:stCxn id="26" idx="1"/>
            </p:cNvCxnSpPr>
            <p:nvPr/>
          </p:nvCxnSpPr>
          <p:spPr>
            <a:xfrm flipH="1">
              <a:off x="2207742" y="5842498"/>
              <a:ext cx="3257789" cy="0"/>
            </a:xfrm>
            <a:prstGeom prst="straightConnector1">
              <a:avLst/>
            </a:prstGeom>
            <a:ln w="19050" cap="flat" cmpd="sng">
              <a:solidFill>
                <a:srgbClr val="7F8590">
                  <a:alpha val="100000"/>
                </a:srgbClr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도형 50"/>
            <p:cNvSpPr>
              <a:spLocks/>
            </p:cNvSpPr>
            <p:nvPr/>
          </p:nvSpPr>
          <p:spPr>
            <a:xfrm>
              <a:off x="5461721" y="4779508"/>
              <a:ext cx="2537460" cy="598170"/>
            </a:xfrm>
            <a:prstGeom prst="roundRect">
              <a:avLst/>
            </a:prstGeom>
            <a:ln w="28575" cap="flat" cmpd="sng">
              <a:solidFill>
                <a:srgbClr val="7F8590">
                  <a:alpha val="100000"/>
                </a:srgbClr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defTabSz="508000"/>
              <a:r>
                <a:rPr lang="ko-KR" altLang="en-US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서울시 평균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공시지가</a:t>
              </a:r>
              <a:r>
                <a:rPr lang="en-US" altLang="ko-KR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(</a:t>
              </a:r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3,775,670 </a:t>
              </a:r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원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의 </a:t>
              </a:r>
              <a:r>
                <a:rPr lang="en-US" altLang="ko-KR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95% 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신뢰구간</a:t>
              </a:r>
              <a:endPara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cxnSp>
          <p:nvCxnSpPr>
            <p:cNvPr id="29" name="도형 54"/>
            <p:cNvCxnSpPr/>
            <p:nvPr/>
          </p:nvCxnSpPr>
          <p:spPr>
            <a:xfrm flipH="1">
              <a:off x="4565032" y="5136378"/>
              <a:ext cx="900499" cy="1270"/>
            </a:xfrm>
            <a:prstGeom prst="straightConnector1">
              <a:avLst/>
            </a:prstGeom>
            <a:ln w="19050" cap="flat" cmpd="sng">
              <a:solidFill>
                <a:srgbClr val="7F8590">
                  <a:alpha val="100000"/>
                </a:srgbClr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도형 53"/>
            <p:cNvSpPr>
              <a:spLocks/>
            </p:cNvSpPr>
            <p:nvPr/>
          </p:nvSpPr>
          <p:spPr>
            <a:xfrm>
              <a:off x="3985415" y="3869586"/>
              <a:ext cx="1057910" cy="2209937"/>
            </a:xfrm>
            <a:prstGeom prst="ellipse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2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 dirty="0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 dirty="0">
                <a:latin typeface="나눔고딕 ExtraBold" charset="0"/>
                <a:ea typeface="나눔고딕 ExtraBold" charset="0"/>
              </a:rPr>
              <a:t>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통계분석</a:t>
            </a:r>
            <a:endParaRPr lang="ko-KR" altLang="en-US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1175" y="1071245"/>
            <a:ext cx="11128890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정의 </a:t>
            </a: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b="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COVID-19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발병한 이후 중국 정부는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우한시를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시작으로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제한령을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선포하였다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(1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defTabSz="508000">
              <a:lnSpc>
                <a:spcPct val="120000"/>
              </a:lnSpc>
            </a:pPr>
            <a:r>
              <a:rPr lang="ko-KR" altLang="en-US" sz="1200" b="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제한령으로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인해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중국 내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산업 시설의 가동이 중지되고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교통수단의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사용량이 급격히 감소하였다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b="0" dirty="0" smtClean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따라 대한민국에 대한 미세 먼지의 영향 또한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평년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(2010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~ 2019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감소했을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것으로 예상되어 이를 분석하고자 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5" y="2482215"/>
            <a:ext cx="392684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11175" y="3812849"/>
            <a:ext cx="392684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5862955" y="2482215"/>
            <a:ext cx="5777110" cy="285699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시각화 및 분석</a:t>
            </a: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4726940" y="4069715"/>
            <a:ext cx="791210" cy="761365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6" y="2859353"/>
            <a:ext cx="3926839" cy="85838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11175" y="4184822"/>
            <a:ext cx="3926840" cy="2567305"/>
            <a:chOff x="585317" y="3761226"/>
            <a:chExt cx="3926840" cy="256730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7" y="3761226"/>
              <a:ext cx="3926840" cy="256730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775683" y="3987114"/>
              <a:ext cx="530911" cy="8567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55092" y="5115697"/>
              <a:ext cx="683740" cy="416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61070" y="5912520"/>
              <a:ext cx="745524" cy="4160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55" y="2859353"/>
            <a:ext cx="4439285" cy="3716020"/>
          </a:xfrm>
          <a:prstGeom prst="rect">
            <a:avLst/>
          </a:prstGeom>
        </p:spPr>
      </p:pic>
      <p:sp>
        <p:nvSpPr>
          <p:cNvPr id="25" name="도형 63"/>
          <p:cNvSpPr>
            <a:spLocks/>
          </p:cNvSpPr>
          <p:nvPr/>
        </p:nvSpPr>
        <p:spPr>
          <a:xfrm>
            <a:off x="10306685" y="3240763"/>
            <a:ext cx="1333380" cy="1042913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dirty="0" smtClean="0">
                <a:latin typeface="맑은 고딕" charset="0"/>
                <a:ea typeface="맑은 고딕" charset="0"/>
              </a:rPr>
              <a:t>COVID-19 </a:t>
            </a:r>
            <a:r>
              <a:rPr lang="ko-KR" altLang="en-US" sz="1000" dirty="0" smtClean="0">
                <a:latin typeface="맑은 고딕" charset="0"/>
                <a:ea typeface="맑은 고딕" charset="0"/>
              </a:rPr>
              <a:t>발병 전의 평균 미세먼지</a:t>
            </a:r>
            <a:endParaRPr lang="en-US" altLang="ko-KR" sz="1000" dirty="0" smtClean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latin typeface="맑은 고딕" charset="0"/>
                <a:ea typeface="맑은 고딕" charset="0"/>
              </a:rPr>
              <a:t>농도가 상대적으로 높음을 알 수 있다</a:t>
            </a:r>
            <a:r>
              <a:rPr lang="en-US" altLang="ko-KR" sz="1000" dirty="0" smtClean="0">
                <a:latin typeface="맑은 고딕" charset="0"/>
                <a:ea typeface="맑은 고딕" charset="0"/>
              </a:rPr>
              <a:t>.</a:t>
            </a:r>
            <a:r>
              <a:rPr lang="ko-KR" altLang="en-US" sz="1000" dirty="0" smtClean="0">
                <a:latin typeface="맑은 고딕" charset="0"/>
                <a:ea typeface="맑은 고딕" charset="0"/>
              </a:rPr>
              <a:t>  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26" name="도형 63"/>
          <p:cNvSpPr>
            <a:spLocks/>
          </p:cNvSpPr>
          <p:nvPr/>
        </p:nvSpPr>
        <p:spPr>
          <a:xfrm>
            <a:off x="10302240" y="5017836"/>
            <a:ext cx="1333380" cy="1042913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latin typeface="맑은 고딕" charset="0"/>
                <a:ea typeface="맑은 고딕" charset="0"/>
              </a:rPr>
              <a:t>표본수가 다르므로 </a:t>
            </a:r>
            <a:r>
              <a:rPr lang="en-US" altLang="ko-KR" sz="1000" dirty="0" smtClean="0">
                <a:latin typeface="맑은 고딕" charset="0"/>
                <a:ea typeface="맑은 고딕" charset="0"/>
              </a:rPr>
              <a:t>Histogram</a:t>
            </a:r>
            <a:r>
              <a:rPr lang="ko-KR" altLang="en-US" sz="1000" dirty="0" smtClean="0">
                <a:latin typeface="맑은 고딕" charset="0"/>
                <a:ea typeface="맑은 고딕" charset="0"/>
              </a:rPr>
              <a:t>을</a:t>
            </a:r>
            <a:endParaRPr lang="en-US" altLang="ko-KR" sz="1000" dirty="0" smtClean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latin typeface="맑은 고딕" charset="0"/>
                <a:ea typeface="맑은 고딕" charset="0"/>
              </a:rPr>
              <a:t>이용한 직접적인</a:t>
            </a:r>
            <a:endParaRPr lang="en-US" altLang="ko-KR" sz="1000" dirty="0" smtClean="0">
              <a:latin typeface="맑은 고딕" charset="0"/>
              <a:ea typeface="맑은 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latin typeface="맑은 고딕" charset="0"/>
                <a:ea typeface="맑은 고딕" charset="0"/>
              </a:rPr>
              <a:t>비교는 힘들다</a:t>
            </a:r>
            <a:r>
              <a:rPr lang="en-US" altLang="ko-KR" sz="1000" dirty="0" smtClean="0">
                <a:latin typeface="맑은 고딕" charset="0"/>
                <a:ea typeface="맑은 고딕" charset="0"/>
              </a:rPr>
              <a:t>.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3282315" y="402590"/>
            <a:ext cx="4634247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2200" b="1" dirty="0" smtClean="0">
                <a:latin typeface="나눔고딕" charset="0"/>
                <a:ea typeface="나눔고딕" charset="0"/>
              </a:rPr>
              <a:t>1.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2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 Independent samples T-test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276533" y="1146857"/>
            <a:ext cx="6477317" cy="287101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도형 51"/>
              <p:cNvSpPr>
                <a:spLocks/>
              </p:cNvSpPr>
              <p:nvPr/>
            </p:nvSpPr>
            <p:spPr>
              <a:xfrm>
                <a:off x="1474573" y="5152390"/>
                <a:ext cx="10279277" cy="1437640"/>
              </a:xfrm>
              <a:prstGeom prst="rect">
                <a:avLst/>
              </a:prstGeom>
              <a:solidFill>
                <a:srgbClr val="000B22">
                  <a:alpha val="49847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</a:p>
              <a:p>
                <a:pPr marL="0" indent="0" algn="just" defTabSz="508000"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귀무가설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이전의 평균 미세먼지 농도와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이후의 평균 미세먼지 농도 간에는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차이가 없다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-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대립가설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)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이전의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미세먼지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농도와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이후의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평균 미세먼지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농도 간에는 차이가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있다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-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채택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atin typeface="나눔고딕" charset="0"/>
                    <a:ea typeface="나눔고딕" charset="0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분석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: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이전의 평균 미세먼지 농도와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발생 이후의 평균 미세먼지 농도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간에는 통계적으로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유의한 차이가 있었으며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COVID-19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이전의 평균 미세먼지 농도가 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8.87684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㎍/m³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더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높게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나타났다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indent="0" algn="just" defTabSz="508000">
                  <a:buFontTx/>
                  <a:buNone/>
                </a:pPr>
                <a:endParaRPr lang="ko-KR" altLang="en-US" sz="1100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mc:Choice>
        <mc:Fallback xmlns="">
          <p:sp>
            <p:nvSpPr>
              <p:cNvPr id="52" name="도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573" y="5152390"/>
                <a:ext cx="10279277" cy="1437640"/>
              </a:xfrm>
              <a:prstGeom prst="rect">
                <a:avLst/>
              </a:prstGeom>
              <a:blipFill rotWithShape="0">
                <a:blip r:embed="rId2"/>
                <a:stretch>
                  <a:fillRect l="-178" b="-847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도형 70"/>
          <p:cNvSpPr>
            <a:spLocks/>
          </p:cNvSpPr>
          <p:nvPr/>
        </p:nvSpPr>
        <p:spPr>
          <a:xfrm>
            <a:off x="521335" y="1149350"/>
            <a:ext cx="346202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등분산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검정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(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var.test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>
            <a:off x="509270" y="3052730"/>
            <a:ext cx="3462020" cy="2571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</a:t>
            </a:r>
          </a:p>
        </p:txBody>
      </p:sp>
      <p:sp>
        <p:nvSpPr>
          <p:cNvPr id="85" name="도형 84"/>
          <p:cNvSpPr>
            <a:spLocks/>
          </p:cNvSpPr>
          <p:nvPr/>
        </p:nvSpPr>
        <p:spPr>
          <a:xfrm>
            <a:off x="516890" y="548703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3" y="1528590"/>
            <a:ext cx="3467752" cy="1383030"/>
          </a:xfrm>
          <a:prstGeom prst="rect">
            <a:avLst/>
          </a:prstGeom>
        </p:spPr>
      </p:pic>
      <p:sp>
        <p:nvSpPr>
          <p:cNvPr id="25" name="도형 78"/>
          <p:cNvSpPr>
            <a:spLocks/>
          </p:cNvSpPr>
          <p:nvPr/>
        </p:nvSpPr>
        <p:spPr>
          <a:xfrm>
            <a:off x="3033379" y="2220105"/>
            <a:ext cx="1843422" cy="550545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값 </a:t>
            </a:r>
            <a:r>
              <a:rPr lang="en-US" altLang="ko-KR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&lt;</a:t>
            </a:r>
            <a:r>
              <a:rPr lang="en-US" altLang="ko-KR" sz="10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0.05</a:t>
            </a:r>
            <a:endParaRPr lang="ko-KR" altLang="en-US" sz="10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0" dirty="0" err="1">
                <a:solidFill>
                  <a:schemeClr val="bg1"/>
                </a:solidFill>
                <a:latin typeface="나눔고딕" charset="0"/>
                <a:ea typeface="나눔고딕" charset="0"/>
              </a:rPr>
              <a:t>등분산</a:t>
            </a:r>
            <a:r>
              <a:rPr lang="ko-KR" altLang="en-US" sz="1000" b="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조건을 </a:t>
            </a:r>
            <a:r>
              <a:rPr lang="ko-KR" altLang="en-US" sz="10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만족하지 않는다.</a:t>
            </a:r>
            <a:endParaRPr lang="en-US" altLang="ko-KR" sz="1000" b="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0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Welch’s T-test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실행</a:t>
            </a:r>
            <a:endParaRPr lang="ko-KR" altLang="en-US" sz="10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6" name="도형 74"/>
          <p:cNvCxnSpPr/>
          <p:nvPr/>
        </p:nvCxnSpPr>
        <p:spPr>
          <a:xfrm flipH="1" flipV="1">
            <a:off x="2075798" y="2052527"/>
            <a:ext cx="957580" cy="442851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73"/>
          <p:cNvSpPr>
            <a:spLocks/>
          </p:cNvSpPr>
          <p:nvPr/>
        </p:nvSpPr>
        <p:spPr>
          <a:xfrm>
            <a:off x="580669" y="1958931"/>
            <a:ext cx="1380591" cy="17798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3415618"/>
            <a:ext cx="3463290" cy="1600339"/>
          </a:xfrm>
          <a:prstGeom prst="rect">
            <a:avLst/>
          </a:prstGeom>
        </p:spPr>
      </p:pic>
      <p:sp>
        <p:nvSpPr>
          <p:cNvPr id="34" name="도형 79"/>
          <p:cNvSpPr>
            <a:spLocks/>
          </p:cNvSpPr>
          <p:nvPr/>
        </p:nvSpPr>
        <p:spPr>
          <a:xfrm>
            <a:off x="3033377" y="4175713"/>
            <a:ext cx="1843423" cy="650875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값 </a:t>
            </a:r>
            <a:r>
              <a:rPr lang="en-US" altLang="ko-KR" sz="10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&lt; 0.05</a:t>
            </a:r>
            <a:endParaRPr lang="ko-KR" altLang="en-US" sz="10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COVID-19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발병 전후의</a:t>
            </a:r>
            <a:endParaRPr lang="en-US" altLang="ko-KR" sz="100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평균 미세먼지 농도에</a:t>
            </a:r>
            <a:endParaRPr lang="en-US" altLang="ko-KR" sz="100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차이가 있다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80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76"/>
          <p:cNvSpPr>
            <a:spLocks/>
          </p:cNvSpPr>
          <p:nvPr/>
        </p:nvSpPr>
        <p:spPr>
          <a:xfrm>
            <a:off x="1852612" y="3827935"/>
            <a:ext cx="973172" cy="158409"/>
          </a:xfrm>
          <a:prstGeom prst="rect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36" name="도형 77"/>
          <p:cNvCxnSpPr/>
          <p:nvPr/>
        </p:nvCxnSpPr>
        <p:spPr>
          <a:xfrm flipH="1" flipV="1">
            <a:off x="2339199" y="3986345"/>
            <a:ext cx="694178" cy="506412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0" y="1548365"/>
            <a:ext cx="4707408" cy="3489617"/>
          </a:xfrm>
          <a:prstGeom prst="rect">
            <a:avLst/>
          </a:prstGeom>
        </p:spPr>
      </p:pic>
      <p:sp>
        <p:nvSpPr>
          <p:cNvPr id="38" name="도형 80"/>
          <p:cNvSpPr>
            <a:spLocks/>
          </p:cNvSpPr>
          <p:nvPr/>
        </p:nvSpPr>
        <p:spPr>
          <a:xfrm>
            <a:off x="9545003" y="2535293"/>
            <a:ext cx="2208847" cy="603885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8000"/>
            <a:r>
              <a:rPr lang="en-US" altLang="ko-KR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COVID-19 </a:t>
            </a:r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발병 이전의</a:t>
            </a:r>
            <a:endParaRPr lang="en-US" altLang="ko-KR" sz="11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평균 미세먼지 농도</a:t>
            </a:r>
            <a:endParaRPr lang="en-US" altLang="ko-KR" sz="11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en-US" altLang="ko-KR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(2010 ~ 2019)</a:t>
            </a:r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81"/>
          <p:cNvCxnSpPr/>
          <p:nvPr/>
        </p:nvCxnSpPr>
        <p:spPr>
          <a:xfrm flipH="1">
            <a:off x="8892549" y="2833253"/>
            <a:ext cx="652455" cy="0"/>
          </a:xfrm>
          <a:prstGeom prst="straightConnector1">
            <a:avLst/>
          </a:prstGeom>
          <a:ln w="19050" cap="flat" cmpd="sng">
            <a:solidFill>
              <a:srgbClr val="5A6170">
                <a:alpha val="100000"/>
              </a:srgbClr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도형 82"/>
          <p:cNvCxnSpPr/>
          <p:nvPr/>
        </p:nvCxnSpPr>
        <p:spPr>
          <a:xfrm flipH="1">
            <a:off x="7170841" y="3922969"/>
            <a:ext cx="2506243" cy="0"/>
          </a:xfrm>
          <a:prstGeom prst="straightConnector1">
            <a:avLst/>
          </a:prstGeom>
          <a:ln w="19050" cap="flat" cmpd="sng">
            <a:solidFill>
              <a:srgbClr val="5A6170">
                <a:alpha val="100000"/>
              </a:srgbClr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도형 83"/>
          <p:cNvSpPr>
            <a:spLocks/>
          </p:cNvSpPr>
          <p:nvPr/>
        </p:nvSpPr>
        <p:spPr>
          <a:xfrm>
            <a:off x="9546909" y="3624519"/>
            <a:ext cx="2206942" cy="603885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8000"/>
            <a:r>
              <a:rPr lang="en-US" altLang="ko-KR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COVID-19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발병 </a:t>
            </a:r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이후의</a:t>
            </a:r>
            <a:endParaRPr lang="en-US" altLang="ko-KR" sz="11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평균 </a:t>
            </a: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미세먼지 </a:t>
            </a:r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농도</a:t>
            </a:r>
            <a:endParaRPr lang="en-US" altLang="ko-KR" sz="1100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en-US" altLang="ko-KR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(2020)</a:t>
            </a:r>
            <a:r>
              <a:rPr lang="ko-KR" altLang="en-US" sz="11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3282315" y="402590"/>
            <a:ext cx="4634247" cy="4308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ko-KR" sz="2200" b="1" dirty="0" smtClean="0">
                <a:latin typeface="나눔고딕" charset="0"/>
                <a:ea typeface="나눔고딕" charset="0"/>
              </a:rPr>
              <a:t>1.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2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 Independent samples T-test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402590"/>
            <a:ext cx="3401695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1.3 Paired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 smtClean="0">
                <a:latin typeface="나눔고딕" charset="0"/>
                <a:ea typeface="나눔고딕" charset="0"/>
              </a:rPr>
              <a:t>samples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 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T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-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t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8160" y="1166495"/>
            <a:ext cx="11212195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국내 기업들의 </a:t>
            </a:r>
            <a:r>
              <a:rPr lang="en-US" altLang="ko-KR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COVID-19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발생 전과 후의 자본금 총액 비교 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5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국내 기업들의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2019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자본금 총액과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2020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자본금 총액 조사 후 비교 통계분석 실시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50000"/>
              </a:lnSpc>
              <a:buFontTx/>
              <a:buNone/>
            </a:pPr>
            <a:r>
              <a:rPr lang="ko-KR" altLang="en-US" sz="1200" dirty="0" smtClean="0">
                <a:latin typeface="나눔고딕" charset="0"/>
                <a:ea typeface="나눔고딕" charset="0"/>
              </a:rPr>
              <a:t>◦ 공정거래위원회에서 발표한 자료를 기준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2019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년 국내 기업 순위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20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위 내의 기업들을 대상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4" y="2575560"/>
            <a:ext cx="4050666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09327" y="4131581"/>
            <a:ext cx="4050666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660390" y="2577465"/>
            <a:ext cx="6069965" cy="28511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시각화 및 분석</a:t>
            </a: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4869180" y="4154552"/>
            <a:ext cx="791210" cy="761365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905129"/>
            <a:ext cx="4050665" cy="11791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7" y="4444996"/>
            <a:ext cx="4059497" cy="2265405"/>
          </a:xfrm>
          <a:prstGeom prst="rect">
            <a:avLst/>
          </a:prstGeom>
        </p:spPr>
      </p:pic>
      <p:sp>
        <p:nvSpPr>
          <p:cNvPr id="19" name="도형 60"/>
          <p:cNvSpPr>
            <a:spLocks/>
          </p:cNvSpPr>
          <p:nvPr/>
        </p:nvSpPr>
        <p:spPr>
          <a:xfrm>
            <a:off x="1266393" y="4902878"/>
            <a:ext cx="590854" cy="26695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59"/>
          <p:cNvSpPr>
            <a:spLocks/>
          </p:cNvSpPr>
          <p:nvPr/>
        </p:nvSpPr>
        <p:spPr>
          <a:xfrm>
            <a:off x="1154548" y="6130950"/>
            <a:ext cx="575397" cy="266036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1" name="도형 58"/>
          <p:cNvSpPr>
            <a:spLocks/>
          </p:cNvSpPr>
          <p:nvPr/>
        </p:nvSpPr>
        <p:spPr>
          <a:xfrm>
            <a:off x="2006772" y="6389371"/>
            <a:ext cx="529735" cy="32103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77" y="2986406"/>
            <a:ext cx="6014778" cy="3723996"/>
          </a:xfrm>
          <a:prstGeom prst="rect">
            <a:avLst/>
          </a:prstGeom>
        </p:spPr>
      </p:pic>
      <p:sp>
        <p:nvSpPr>
          <p:cNvPr id="25" name="도형 78"/>
          <p:cNvSpPr>
            <a:spLocks/>
          </p:cNvSpPr>
          <p:nvPr/>
        </p:nvSpPr>
        <p:spPr>
          <a:xfrm>
            <a:off x="4773029" y="5713423"/>
            <a:ext cx="942548" cy="683563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자본금 총액의</a:t>
            </a:r>
            <a:endParaRPr lang="en-US" altLang="ko-KR" sz="1000" dirty="0" smtClean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평균값이 증가했음을 확인</a:t>
            </a:r>
            <a:endParaRPr lang="ko-KR" altLang="en-US" sz="10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28283" y="5174043"/>
            <a:ext cx="2342737" cy="403655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5" idx="0"/>
          </p:cNvCxnSpPr>
          <p:nvPr/>
        </p:nvCxnSpPr>
        <p:spPr>
          <a:xfrm flipV="1">
            <a:off x="5244303" y="5478163"/>
            <a:ext cx="950551" cy="23526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형 78"/>
          <p:cNvSpPr>
            <a:spLocks/>
          </p:cNvSpPr>
          <p:nvPr/>
        </p:nvSpPr>
        <p:spPr>
          <a:xfrm>
            <a:off x="11096368" y="3673847"/>
            <a:ext cx="942548" cy="942326"/>
          </a:xfrm>
          <a:prstGeom prst="rect">
            <a:avLst/>
          </a:prstGeom>
          <a:solidFill>
            <a:srgbClr val="5A617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COVID-19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발병 전과 후의 </a:t>
            </a:r>
            <a:r>
              <a:rPr lang="ko-KR" altLang="en-US" sz="1000" b="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자본금 총액에 차이가 있음을 확인</a:t>
            </a:r>
            <a:endParaRPr lang="ko-KR" altLang="en-US" sz="1000" b="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818099" y="4999717"/>
            <a:ext cx="1278269" cy="403655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2"/>
          </p:cNvCxnSpPr>
          <p:nvPr/>
        </p:nvCxnSpPr>
        <p:spPr>
          <a:xfrm flipH="1">
            <a:off x="10975081" y="4616173"/>
            <a:ext cx="592561" cy="43725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402590"/>
            <a:ext cx="3401695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1.3 Paired samples T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-</a:t>
            </a:r>
            <a:r>
              <a:rPr lang="en-US" altLang="ko-KR" sz="2200" b="1" dirty="0">
                <a:latin typeface="나눔고딕" charset="0"/>
                <a:ea typeface="나눔고딕" charset="0"/>
              </a:rPr>
              <a:t>t</a:t>
            </a:r>
            <a:r>
              <a:rPr lang="ko-KR" altLang="ko-KR" sz="2200" b="1" dirty="0" smtClean="0">
                <a:latin typeface="나눔고딕" charset="0"/>
                <a:ea typeface="나눔고딕" charset="0"/>
              </a:rPr>
              <a:t>est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5715" cy="596265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11175" y="1170305"/>
            <a:ext cx="3817620" cy="29527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4896485" y="1168400"/>
            <a:ext cx="6809105" cy="29591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통계 분석 결과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시각화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도형 58"/>
              <p:cNvSpPr>
                <a:spLocks/>
              </p:cNvSpPr>
              <p:nvPr/>
            </p:nvSpPr>
            <p:spPr>
              <a:xfrm>
                <a:off x="1375410" y="4998720"/>
                <a:ext cx="10330180" cy="1369060"/>
              </a:xfrm>
              <a:prstGeom prst="rect">
                <a:avLst/>
              </a:prstGeom>
              <a:solidFill>
                <a:srgbClr val="000B22">
                  <a:alpha val="48670"/>
                </a:srgb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171450" indent="-171450" algn="just" defTabSz="508000">
                  <a:buFont typeface="Wingdings"/>
                  <a:buChar char="Ø"/>
                </a:pPr>
                <a:r>
                  <a:rPr lang="ko-KR" altLang="en-US" sz="1500" b="1" dirty="0">
                    <a:solidFill>
                      <a:schemeClr val="bg1"/>
                    </a:solidFill>
                    <a:latin typeface="나눔고딕" charset="0"/>
                    <a:ea typeface="나눔고딕" charset="0"/>
                  </a:rPr>
                  <a:t>결론</a:t>
                </a:r>
              </a:p>
              <a:p>
                <a:pPr marL="0" indent="0" algn="just" defTabSz="508000">
                  <a:buFontTx/>
                  <a:buNone/>
                </a:pPr>
                <a:endParaRPr lang="ko-KR" altLang="en-US" sz="1200" b="1" dirty="0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◦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귀무가설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전과 후의 국내 기업 자본금 총액에 차이가 존재하지 않는다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-&gt;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기각</a:t>
                </a:r>
              </a:p>
              <a:p>
                <a:pPr algn="just" defTabSz="508000">
                  <a:lnSpc>
                    <a:spcPct val="12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대립가설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COVID-19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전과 후의 국내 기업 자본금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총액에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차이가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존재한다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 -&gt;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채택</a:t>
                </a:r>
              </a:p>
              <a:p>
                <a:pPr marL="0" indent="0" algn="just" defTabSz="508000">
                  <a:lnSpc>
                    <a:spcPct val="120000"/>
                  </a:lnSpc>
                  <a:buFontTx/>
                  <a:buNone/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◦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분석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이후 국내 상위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 기업의 자본금 총액은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 이전과 통계적으로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유의하게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차이가 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났으며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COVID-19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발병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이후의</a:t>
                </a:r>
                <a:endPara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lvl="1" algn="just" defTabSz="508000">
                  <a:lnSpc>
                    <a:spcPct val="120000"/>
                  </a:lnSpc>
                </a:pP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자본금 총액이 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148,202.4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원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더 높게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나타났다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9" name="도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10" y="4998720"/>
                <a:ext cx="10330180" cy="1369060"/>
              </a:xfrm>
              <a:prstGeom prst="rect">
                <a:avLst/>
              </a:prstGeom>
              <a:blipFill rotWithShape="0">
                <a:blip r:embed="rId2"/>
                <a:stretch>
                  <a:fillRect l="-177" t="-1333" b="-2667"/>
                </a:stretch>
              </a:blipFill>
              <a:ln w="0">
                <a:noFill/>
                <a:prstDash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도형 64"/>
          <p:cNvSpPr>
            <a:spLocks/>
          </p:cNvSpPr>
          <p:nvPr/>
        </p:nvSpPr>
        <p:spPr>
          <a:xfrm>
            <a:off x="495300" y="5314315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1543239"/>
            <a:ext cx="3817620" cy="2054225"/>
          </a:xfrm>
          <a:prstGeom prst="rect">
            <a:avLst/>
          </a:prstGeom>
        </p:spPr>
      </p:pic>
      <p:sp>
        <p:nvSpPr>
          <p:cNvPr id="20" name="도형 63"/>
          <p:cNvSpPr>
            <a:spLocks/>
          </p:cNvSpPr>
          <p:nvPr/>
        </p:nvSpPr>
        <p:spPr>
          <a:xfrm>
            <a:off x="1656746" y="2091157"/>
            <a:ext cx="1012311" cy="222421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59"/>
          <p:cNvSpPr>
            <a:spLocks/>
          </p:cNvSpPr>
          <p:nvPr/>
        </p:nvSpPr>
        <p:spPr>
          <a:xfrm>
            <a:off x="511175" y="3748079"/>
            <a:ext cx="2724150" cy="937895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똑같은 집단</a:t>
            </a:r>
            <a:r>
              <a:rPr lang="ko-KR" altLang="en-US" sz="1100" b="0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내에서의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연도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에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따른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평균 차이 검정을 하는 것이므로 </a:t>
            </a:r>
          </a:p>
          <a:p>
            <a:pPr marL="0" indent="0" algn="ctr" defTabSz="508000">
              <a:buFontTx/>
              <a:buNone/>
            </a:pPr>
            <a:r>
              <a:rPr lang="ko-KR" altLang="en-US" sz="11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등분산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 검정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은 필요하지 않으며 </a:t>
            </a: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P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값이 </a:t>
            </a:r>
          </a:p>
          <a:p>
            <a:pPr marL="0" indent="0" algn="ctr" defTabSz="508000">
              <a:buFontTx/>
              <a:buNone/>
            </a:pPr>
            <a:r>
              <a:rPr lang="en-US" altLang="ko-KR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0.05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보다 작으므로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자본금 총액에 차이가 </a:t>
            </a:r>
            <a:r>
              <a:rPr lang="ko-KR" altLang="en-US" sz="1100" b="1" dirty="0">
                <a:solidFill>
                  <a:srgbClr val="FF0000"/>
                </a:solidFill>
                <a:latin typeface="나눔고딕" charset="0"/>
                <a:ea typeface="나눔고딕" charset="0"/>
              </a:rPr>
              <a:t>있다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고 말할 수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있다</a:t>
            </a:r>
            <a:r>
              <a:rPr lang="en-US" altLang="ko-KR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2" name="도형 60"/>
          <p:cNvCxnSpPr/>
          <p:nvPr/>
        </p:nvCxnSpPr>
        <p:spPr>
          <a:xfrm flipV="1">
            <a:off x="2172335" y="2382194"/>
            <a:ext cx="1905" cy="1365885"/>
          </a:xfrm>
          <a:prstGeom prst="straightConnector1">
            <a:avLst/>
          </a:prstGeom>
          <a:ln w="28575" cap="flat" cmpd="sng">
            <a:solidFill>
              <a:schemeClr val="tx2">
                <a:lumMod val="50000"/>
                <a:lumOff val="50000"/>
                <a:alpha val="100000"/>
              </a:scheme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6" y="1543239"/>
            <a:ext cx="4213860" cy="3035935"/>
          </a:xfrm>
          <a:prstGeom prst="rect">
            <a:avLst/>
          </a:prstGeom>
        </p:spPr>
      </p:pic>
      <p:sp>
        <p:nvSpPr>
          <p:cNvPr id="24" name="도형 55"/>
          <p:cNvSpPr>
            <a:spLocks/>
          </p:cNvSpPr>
          <p:nvPr/>
        </p:nvSpPr>
        <p:spPr>
          <a:xfrm>
            <a:off x="6065606" y="1920112"/>
            <a:ext cx="1985319" cy="2318840"/>
          </a:xfrm>
          <a:prstGeom prst="ellipse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5" name="도형 53"/>
          <p:cNvSpPr>
            <a:spLocks/>
          </p:cNvSpPr>
          <p:nvPr/>
        </p:nvSpPr>
        <p:spPr>
          <a:xfrm>
            <a:off x="9110347" y="1982749"/>
            <a:ext cx="2517071" cy="579120"/>
          </a:xfrm>
          <a:prstGeom prst="roundRect">
            <a:avLst/>
          </a:prstGeom>
          <a:ln w="28575" cap="flat" cmpd="sng">
            <a:solidFill>
              <a:srgbClr val="7F8590">
                <a:alpha val="100000"/>
              </a:srgb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자본금 총액에 차이가 없음을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나타내는 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95%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수준의</a:t>
            </a:r>
            <a:r>
              <a:rPr lang="en-US" altLang="ko-KR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신뢰구간</a:t>
            </a:r>
          </a:p>
        </p:txBody>
      </p:sp>
      <p:cxnSp>
        <p:nvCxnSpPr>
          <p:cNvPr id="26" name="도형 56"/>
          <p:cNvCxnSpPr/>
          <p:nvPr/>
        </p:nvCxnSpPr>
        <p:spPr>
          <a:xfrm flipH="1">
            <a:off x="7788601" y="2275870"/>
            <a:ext cx="1347746" cy="1905"/>
          </a:xfrm>
          <a:prstGeom prst="straightConnector1">
            <a:avLst/>
          </a:prstGeom>
          <a:ln w="19050" cap="flat" cmpd="sng">
            <a:solidFill>
              <a:srgbClr val="7F8590">
                <a:alpha val="100000"/>
              </a:srgb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54"/>
          <p:cNvSpPr>
            <a:spLocks/>
          </p:cNvSpPr>
          <p:nvPr/>
        </p:nvSpPr>
        <p:spPr>
          <a:xfrm>
            <a:off x="9173142" y="3307131"/>
            <a:ext cx="2453005" cy="617855"/>
          </a:xfrm>
          <a:prstGeom prst="roundRect">
            <a:avLst/>
          </a:prstGeom>
          <a:solidFill>
            <a:srgbClr val="92D050">
              <a:alpha val="23000"/>
            </a:srgbClr>
          </a:solidFill>
          <a:ln w="28575" cap="flat" cmpd="sng">
            <a:solidFill>
              <a:schemeClr val="bg1"/>
            </a:solidFill>
            <a:prstDash val="sysDash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COVID-19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발병 이전과 발병 이후의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자본금 총액의 차이 값</a:t>
            </a:r>
            <a:endParaRPr lang="ko-KR" altLang="en-US" sz="11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8" name="도형 57"/>
          <p:cNvCxnSpPr/>
          <p:nvPr/>
        </p:nvCxnSpPr>
        <p:spPr>
          <a:xfrm flipH="1" flipV="1">
            <a:off x="8174493" y="3616058"/>
            <a:ext cx="989124" cy="1"/>
          </a:xfrm>
          <a:prstGeom prst="straightConnector1">
            <a:avLst/>
          </a:prstGeom>
          <a:ln w="19050" cap="flat" cmpd="sng">
            <a:solidFill>
              <a:srgbClr val="7F8590">
                <a:alpha val="100000"/>
              </a:srgbClr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 0"/>
          <p:cNvSpPr>
            <a:spLocks/>
          </p:cNvSpPr>
          <p:nvPr/>
        </p:nvSpPr>
        <p:spPr>
          <a:xfrm>
            <a:off x="3268980" y="402590"/>
            <a:ext cx="3402330" cy="4305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2200" b="1" dirty="0" smtClean="0">
                <a:latin typeface="나눔고딕" charset="0"/>
                <a:ea typeface="나눔고딕" charset="0"/>
              </a:rPr>
              <a:t>2.1 </a:t>
            </a:r>
            <a:r>
              <a:rPr lang="ko-KR" altLang="ko-KR" sz="2200" b="1" dirty="0">
                <a:latin typeface="나눔고딕" charset="0"/>
                <a:ea typeface="나눔고딕" charset="0"/>
              </a:rPr>
              <a:t>One-way ANOVA</a:t>
            </a:r>
            <a:endParaRPr lang="ko-KR" altLang="en-US" sz="2200" b="1" dirty="0">
              <a:latin typeface="나눔고딕" charset="0"/>
              <a:ea typeface="나눔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511175" y="314325"/>
            <a:ext cx="2546350" cy="596900"/>
          </a:xfrm>
          <a:prstGeom prst="rect">
            <a:avLst/>
          </a:prstGeom>
          <a:solidFill>
            <a:srgbClr val="000B2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en-US" altLang="ko-KR" sz="2000" b="1">
                <a:latin typeface="나눔고딕 ExtraBold" charset="0"/>
                <a:ea typeface="나눔고딕 ExtraBold" charset="0"/>
              </a:rPr>
              <a:t>R Studio</a:t>
            </a:r>
            <a:r>
              <a:rPr lang="ko-KR" altLang="en-US" sz="2000" b="1">
                <a:latin typeface="나눔고딕 ExtraBold" charset="0"/>
                <a:ea typeface="나눔고딕 ExtraBold" charset="0"/>
              </a:rPr>
              <a:t> 통계분석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06095" y="1113790"/>
            <a:ext cx="11210290" cy="1287145"/>
          </a:xfrm>
          <a:prstGeom prst="rect">
            <a:avLst/>
          </a:prstGeom>
          <a:solidFill>
            <a:srgbClr val="000B22">
              <a:alpha val="4984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171450" indent="-171450" algn="just" defTabSz="508000">
              <a:buFont typeface="Wingdings"/>
              <a:buChar char="Ø"/>
            </a:pPr>
            <a:r>
              <a:rPr lang="ko-KR" altLang="en-US" sz="15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문제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정의</a:t>
            </a:r>
            <a:endParaRPr lang="ko-KR" altLang="en-US" sz="15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buFontTx/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  </a:t>
            </a:r>
            <a:endParaRPr lang="ko-KR" altLang="en-US" sz="1200" b="1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A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대학 취업 상담센터에서는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진로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진학 문제로 고민하는 학생들을 위하여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charset="0"/>
                <a:ea typeface="나눔고딕" charset="0"/>
              </a:rPr>
              <a:t>취업 특강을 </a:t>
            </a:r>
            <a:r>
              <a:rPr lang="ko-KR" altLang="en-US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진행하였다</a:t>
            </a:r>
            <a:r>
              <a:rPr lang="en-US" altLang="ko-KR" sz="12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각 </a:t>
            </a:r>
            <a:r>
              <a:rPr lang="ko-KR" altLang="en-US" sz="1200" dirty="0" err="1" smtClean="0">
                <a:latin typeface="나눔고딕" charset="0"/>
                <a:ea typeface="나눔고딕" charset="0"/>
              </a:rPr>
              <a:t>학부별로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 특강이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학생들에게 도움이 되었는지 살피고자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특강 진행 후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강의 만족도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조사를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실시하였다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  <a:p>
            <a:pPr marL="0" indent="0" algn="just" defTabSz="508000">
              <a:lnSpc>
                <a:spcPct val="120000"/>
              </a:lnSpc>
              <a:buFontTx/>
              <a:buNone/>
            </a:pPr>
            <a:r>
              <a:rPr lang="ko-KR" altLang="en-US" sz="1200" dirty="0">
                <a:latin typeface="나눔고딕" charset="0"/>
                <a:ea typeface="나눔고딕" charset="0"/>
              </a:rPr>
              <a:t>◦ 이 때</a:t>
            </a:r>
            <a:r>
              <a:rPr lang="en-US" altLang="ko-KR" sz="1200" dirty="0">
                <a:latin typeface="나눔고딕" charset="0"/>
                <a:ea typeface="나눔고딕" charset="0"/>
              </a:rPr>
              <a:t>,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 특강이 진행된 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4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개의 학부에서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강의 만족도는 차이가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있는지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,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있다면 어느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학부의 </a:t>
            </a:r>
            <a:r>
              <a:rPr lang="ko-KR" altLang="en-US" sz="1200" dirty="0">
                <a:latin typeface="나눔고딕" charset="0"/>
                <a:ea typeface="나눔고딕" charset="0"/>
              </a:rPr>
              <a:t>만족도가 가장 </a:t>
            </a:r>
            <a:r>
              <a:rPr lang="ko-KR" altLang="en-US" sz="1200" dirty="0" smtClean="0">
                <a:latin typeface="나눔고딕" charset="0"/>
                <a:ea typeface="나눔고딕" charset="0"/>
              </a:rPr>
              <a:t>낮은지 확인해보고자 한다</a:t>
            </a:r>
            <a:r>
              <a:rPr lang="en-US" altLang="ko-KR" sz="1200" dirty="0" smtClean="0">
                <a:latin typeface="나눔고딕" charset="0"/>
                <a:ea typeface="나눔고딕" charset="0"/>
              </a:rPr>
              <a:t>.</a:t>
            </a:r>
            <a:endParaRPr lang="ko-KR" altLang="en-US" sz="1200" dirty="0">
              <a:latin typeface="나눔고딕" charset="0"/>
              <a:ea typeface="나눔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06095" y="2467610"/>
            <a:ext cx="3926840" cy="28702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불러오기</a:t>
            </a: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11175" y="4253230"/>
            <a:ext cx="3926840" cy="276860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just" defTabSz="508000">
              <a:buFontTx/>
              <a:buNone/>
            </a:pP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기본</a:t>
            </a:r>
            <a:r>
              <a:rPr lang="en-US" altLang="ko-KR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1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통계치 확인</a:t>
            </a: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5685155" y="2467610"/>
            <a:ext cx="6031230" cy="285115"/>
          </a:xfrm>
          <a:prstGeom prst="rect">
            <a:avLst/>
          </a:prstGeom>
          <a:noFill/>
          <a:ln w="28575" cap="flat" cmpd="sng">
            <a:solidFill>
              <a:srgbClr val="7F859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just" defTabSz="508000"/>
            <a:r>
              <a:rPr lang="en-US" altLang="ko-KR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# 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데이터 시각화 및 분석</a:t>
            </a: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4721225" y="3905250"/>
            <a:ext cx="791845" cy="762000"/>
          </a:xfrm>
          <a:prstGeom prst="rightArrow">
            <a:avLst>
              <a:gd name="adj1" fmla="val 47666"/>
              <a:gd name="adj2" fmla="val 51873"/>
            </a:avLst>
          </a:prstGeom>
          <a:solidFill>
            <a:srgbClr val="7F8590"/>
          </a:solidFill>
          <a:ln w="6350" cap="flat" cmpd="sng">
            <a:prstDash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10311129" y="3431540"/>
            <a:ext cx="1405255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 err="1" smtClean="0">
                <a:latin typeface="나눔고딕" charset="0"/>
                <a:ea typeface="나눔고딕" charset="0"/>
              </a:rPr>
              <a:t>학부별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 특강 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만족도의 분포를 히스토그램을 통하여 확인할 수 있다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>
            <a:off x="10300335" y="5144135"/>
            <a:ext cx="1416685" cy="960120"/>
          </a:xfrm>
          <a:prstGeom prst="rect">
            <a:avLst/>
          </a:prstGeom>
          <a:solidFill>
            <a:srgbClr val="5A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1000" b="0" dirty="0">
                <a:latin typeface="나눔고딕" charset="0"/>
                <a:ea typeface="나눔고딕" charset="0"/>
              </a:rPr>
              <a:t>상대적으로 </a:t>
            </a:r>
            <a:r>
              <a:rPr lang="ko-KR" altLang="en-US" sz="1000" b="0" dirty="0" smtClean="0">
                <a:latin typeface="나눔고딕" charset="0"/>
                <a:ea typeface="나눔고딕" charset="0"/>
              </a:rPr>
              <a:t>이공학부의 만족도 평균이 높고</a:t>
            </a:r>
            <a:endParaRPr lang="en-US" altLang="ko-KR" sz="1000" b="0" dirty="0" smtClean="0">
              <a:latin typeface="나눔고딕" charset="0"/>
              <a:ea typeface="나눔고딕" charset="0"/>
            </a:endParaRPr>
          </a:p>
          <a:p>
            <a:pPr marL="0" indent="0" algn="ctr" defTabSz="508000">
              <a:buFontTx/>
              <a:buNone/>
            </a:pPr>
            <a:r>
              <a:rPr lang="ko-KR" altLang="en-US" sz="1000" b="1" dirty="0" smtClean="0">
                <a:latin typeface="나눔고딕" charset="0"/>
                <a:ea typeface="나눔고딕" charset="0"/>
              </a:rPr>
              <a:t>예체능 학부가 </a:t>
            </a:r>
            <a:r>
              <a:rPr lang="ko-KR" altLang="en-US" sz="1000" b="1" dirty="0">
                <a:latin typeface="나눔고딕" charset="0"/>
                <a:ea typeface="나눔고딕" charset="0"/>
              </a:rPr>
              <a:t>낮은 편</a:t>
            </a:r>
            <a:r>
              <a:rPr lang="ko-KR" altLang="en-US" sz="1000" b="0" dirty="0">
                <a:latin typeface="나눔고딕" charset="0"/>
                <a:ea typeface="나눔고딕" charset="0"/>
              </a:rPr>
              <a:t>임을 알 수 있다</a:t>
            </a:r>
            <a:r>
              <a:rPr lang="en-US" altLang="ko-KR" sz="1000" b="0" dirty="0">
                <a:latin typeface="나눔고딕" charset="0"/>
                <a:ea typeface="나눔고딕" charset="0"/>
              </a:rPr>
              <a:t>.</a:t>
            </a:r>
            <a:endParaRPr lang="ko-KR" altLang="en-US" sz="1000" b="0" dirty="0">
              <a:latin typeface="나눔고딕" charset="0"/>
              <a:ea typeface="나눔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" y="2796029"/>
            <a:ext cx="3931920" cy="14135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4568054"/>
            <a:ext cx="3926840" cy="1989266"/>
          </a:xfrm>
          <a:prstGeom prst="rect">
            <a:avLst/>
          </a:prstGeom>
        </p:spPr>
      </p:pic>
      <p:sp>
        <p:nvSpPr>
          <p:cNvPr id="19" name="도형 59"/>
          <p:cNvSpPr>
            <a:spLocks/>
          </p:cNvSpPr>
          <p:nvPr/>
        </p:nvSpPr>
        <p:spPr>
          <a:xfrm>
            <a:off x="2232449" y="4685390"/>
            <a:ext cx="694449" cy="61977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20" name="도형 60"/>
          <p:cNvSpPr>
            <a:spLocks/>
          </p:cNvSpPr>
          <p:nvPr/>
        </p:nvSpPr>
        <p:spPr>
          <a:xfrm>
            <a:off x="823676" y="5950376"/>
            <a:ext cx="593232" cy="60694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95" y="2887929"/>
            <a:ext cx="4625340" cy="21698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12316"/>
          <a:stretch/>
        </p:blipFill>
        <p:spPr>
          <a:xfrm>
            <a:off x="5664200" y="5057775"/>
            <a:ext cx="4636135" cy="1499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Pages>23</Pages>
  <Words>3239</Words>
  <Characters>0</Characters>
  <Application>Microsoft Office PowerPoint</Application>
  <DocSecurity>0</DocSecurity>
  <PresentationFormat>와이드스크린</PresentationFormat>
  <Lines>0</Lines>
  <Paragraphs>511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나눔고딕</vt:lpstr>
      <vt:lpstr>Symbol</vt:lpstr>
      <vt:lpstr>Cambria Math</vt:lpstr>
      <vt:lpstr>나눔고딕 ExtraBold</vt:lpstr>
      <vt:lpstr>Wingdings</vt:lpstr>
      <vt:lpstr>Arial</vt:lpstr>
      <vt:lpstr>Cambria</vt:lpstr>
      <vt:lpstr>맑은 고딕</vt:lpstr>
      <vt:lpstr>Office 테마</vt:lpstr>
      <vt:lpstr>R Studio를 활용한  빅데이터 분석 및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283</cp:revision>
  <dcterms:modified xsi:type="dcterms:W3CDTF">2020-11-16T18:09:53Z</dcterms:modified>
  <cp:version>9.101.22.39523</cp:version>
</cp:coreProperties>
</file>